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4" r:id="rId2"/>
    <p:sldId id="275" r:id="rId3"/>
    <p:sldId id="276" r:id="rId4"/>
    <p:sldId id="278" r:id="rId5"/>
    <p:sldId id="279" r:id="rId6"/>
    <p:sldId id="282" r:id="rId7"/>
    <p:sldId id="288" r:id="rId8"/>
    <p:sldId id="287" r:id="rId9"/>
    <p:sldId id="290" r:id="rId10"/>
    <p:sldId id="296" r:id="rId11"/>
    <p:sldId id="297" r:id="rId12"/>
    <p:sldId id="299" r:id="rId13"/>
    <p:sldId id="300" r:id="rId14"/>
    <p:sldId id="303" r:id="rId15"/>
    <p:sldId id="302" r:id="rId16"/>
    <p:sldId id="304" r:id="rId17"/>
    <p:sldId id="305" r:id="rId18"/>
    <p:sldId id="306" r:id="rId19"/>
    <p:sldId id="308" r:id="rId20"/>
    <p:sldId id="309" r:id="rId21"/>
    <p:sldId id="312" r:id="rId22"/>
  </p:sldIdLst>
  <p:sldSz cx="9144000" cy="6858000" type="screen4x3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5714" autoAdjust="0"/>
  </p:normalViewPr>
  <p:slideViewPr>
    <p:cSldViewPr>
      <p:cViewPr varScale="1">
        <p:scale>
          <a:sx n="104" d="100"/>
          <a:sy n="104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F895D-E6B4-46D6-93E6-EE8E9DAFD3A4}" type="datetimeFigureOut">
              <a:rPr lang="de-DE" smtClean="0"/>
              <a:t>11.03.2019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DF1A4-581F-4713-9722-EF5BDF7D34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790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DF1A4-581F-4713-9722-EF5BDF7D343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893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DF1A4-581F-4713-9722-EF5BDF7D343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9308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DF1A4-581F-4713-9722-EF5BDF7D343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6130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DF1A4-581F-4713-9722-EF5BDF7D343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6130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DF1A4-581F-4713-9722-EF5BDF7D343C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3223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starker Rückgang der Fallzahlen unter anderem aufgrund Abschluss des Ermittlungsverfahrens „EG Glaser“ im Jahr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DF1A4-581F-4713-9722-EF5BDF7D343C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979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Diese Deliktgruppe</a:t>
            </a:r>
            <a:r>
              <a:rPr lang="de-DE" baseline="0" dirty="0" smtClean="0"/>
              <a:t> enthält u.a. Widerstandsdelikte, Haus- und Landfriedensbruch, Vortäuschen von Straftaten, Sachbeschädigungen, Brandstiftungen, Umweltdelikte nach dem StGB und weitere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DF1A4-581F-4713-9722-EF5BDF7D343C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525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470025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0FA8-94CE-4902-BD62-B7293EC4612C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11.03.2019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244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11430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04864"/>
            <a:ext cx="8229600" cy="3921299"/>
          </a:xfrm>
        </p:spPr>
        <p:txBody>
          <a:bodyPr vert="eaVert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D54E-B36C-4C88-8348-3692B6EDD025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11.03.2019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I:\Direktionsbüro\Gestaltungsrichtlinie\Polizei_Sachsen_Anhalt_hk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695369" cy="16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7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004048" y="260648"/>
            <a:ext cx="2057400" cy="5851525"/>
          </a:xfrm>
        </p:spPr>
        <p:txBody>
          <a:bodyPr vert="eaVert"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4546848" cy="5851525"/>
          </a:xfrm>
        </p:spPr>
        <p:txBody>
          <a:bodyPr vert="eaVert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DE67-CF67-4E15-B995-26F6CCA8F097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11.03.2019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I:\Direktionsbüro\Gestaltungsrichtlinie\Polizei_Sachsen_Anhalt_hk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695369" cy="16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81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9946-F14B-4C4F-8AA0-0A3F3696F207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11.03.2019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I:\Direktionsbüro\Gestaltungsrichtlinie\Polizei_Sachsen_Anhalt_hk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695369" cy="16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20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F2DD-E864-49CD-81F5-ADB1EC3A881F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11.03.2019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I:\Direktionsbüro\Gestaltungsrichtlinie\Polizei_Sachsen_Anhalt_hk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695369" cy="16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08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39212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C3BFB-E57A-4A0A-86F5-158821EB065B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11.03.2019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I:\Direktionsbüro\Gestaltungsrichtlinie\Polizei_Sachsen_Anhalt_hk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695369" cy="16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84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4008" y="220486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852936"/>
            <a:ext cx="4041775" cy="32732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D1067-94B9-41FB-9E39-288E65D305B1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11.03.2019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2" descr="I:\Direktionsbüro\Gestaltungsrichtlinie\Polizei_Sachsen_Anhalt_hk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695369" cy="16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782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E039-E9F3-4BB9-A7B2-D1E30F2C3226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11.03.2019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 descr="I:\Direktionsbüro\Gestaltungsrichtlinie\Polizei_Sachsen_Anhalt_hk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695369" cy="16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92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4CAC-02FD-4337-8D46-12E9A3C2010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11.03.2019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I:\Direktionsbüro\Gestaltungsrichtlinie\Polizei_Sachsen_Anhalt_hk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695369" cy="16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56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276872"/>
            <a:ext cx="5111750" cy="38492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1B9-90A5-40AA-A8D4-332FEB1F5FAB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11.03.2019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I:\Direktionsbüro\Gestaltungsrichtlinie\Polizei_Sachsen_Anhalt_hk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695369" cy="16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02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472514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75656" y="54868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75656" y="530120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0DBE-CD2C-4E3E-AF27-05602A3981D8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11.03.2019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I:\Direktionsbüro\Gestaltungsrichtlinie\Polizei_Sachsen_Anhalt_hk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695369" cy="16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010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7E1A-0AA0-4C9E-BA40-ECAD1F34FE1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11.03.2019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C:\Users\hoan74\Desktop\Stern_Polizeiinspektion_Halle_Saale_rgb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787" y="0"/>
            <a:ext cx="2081213" cy="234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53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70C0"/>
                </a:solidFill>
              </a:rPr>
              <a:t>Polizeiliche Kriminalstatistik</a:t>
            </a:r>
            <a:br>
              <a:rPr lang="de-DE" dirty="0" smtClean="0">
                <a:solidFill>
                  <a:srgbClr val="0070C0"/>
                </a:solidFill>
              </a:rPr>
            </a:br>
            <a:r>
              <a:rPr lang="de-DE" sz="2400" dirty="0" smtClean="0">
                <a:solidFill>
                  <a:srgbClr val="0070C0"/>
                </a:solidFill>
              </a:rPr>
              <a:t>2018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84213" y="6237288"/>
            <a:ext cx="806608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1100" dirty="0"/>
              <a:t>© </a:t>
            </a:r>
            <a:r>
              <a:rPr lang="de-DE" altLang="de-DE" sz="1100" dirty="0" smtClean="0"/>
              <a:t>2019 Polizeiinspektion Halle (Saale)</a:t>
            </a:r>
            <a:endParaRPr lang="de-DE" altLang="de-DE" sz="11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97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71600" y="0"/>
            <a:ext cx="6296744" cy="1470025"/>
          </a:xfrm>
        </p:spPr>
        <p:txBody>
          <a:bodyPr>
            <a:normAutofit/>
          </a:bodyPr>
          <a:lstStyle/>
          <a:p>
            <a:pPr algn="l"/>
            <a:r>
              <a:rPr lang="de-DE" altLang="de-DE" sz="1800" b="1" dirty="0">
                <a:solidFill>
                  <a:srgbClr val="0070C0"/>
                </a:solidFill>
              </a:rPr>
              <a:t>Polizeiliche Kriminalstatistik 2018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/>
            </a:r>
            <a:br>
              <a:rPr lang="de-DE" altLang="de-DE" sz="1800" b="1" dirty="0" smtClean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Entwicklung des Diebstahls insgesamt 2009 </a:t>
            </a:r>
            <a:r>
              <a:rPr lang="de-DE" altLang="de-DE" sz="1800" b="1" dirty="0">
                <a:solidFill>
                  <a:srgbClr val="0070C0"/>
                </a:solidFill>
              </a:rPr>
              <a:t>-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2018</a:t>
            </a:r>
            <a:endParaRPr lang="de-DE" sz="1800" dirty="0">
              <a:solidFill>
                <a:srgbClr val="0070C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156176" y="6237288"/>
            <a:ext cx="25941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1100" dirty="0"/>
              <a:t>© </a:t>
            </a:r>
            <a:r>
              <a:rPr lang="de-DE" altLang="de-DE" sz="1100" dirty="0" smtClean="0"/>
              <a:t>2019 Polizeiinspektion Halle (Saale)</a:t>
            </a:r>
            <a:endParaRPr lang="de-DE" altLang="de-DE" sz="11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Grafik 2"/>
          <p:cNvPicPr/>
          <p:nvPr>
            <p:extLst>
              <p:ext uri="{D42A27DB-BD31-4B8C-83A1-F6EECF244321}">
                <p14:modId xmlns:p14="http://schemas.microsoft.com/office/powerpoint/2010/main" val="29196948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949832" y="1700809"/>
            <a:ext cx="6393943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0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71600" y="0"/>
            <a:ext cx="6296744" cy="1470025"/>
          </a:xfrm>
        </p:spPr>
        <p:txBody>
          <a:bodyPr>
            <a:normAutofit/>
          </a:bodyPr>
          <a:lstStyle/>
          <a:p>
            <a:pPr algn="l"/>
            <a:r>
              <a:rPr lang="de-DE" altLang="de-DE" sz="1800" b="1" dirty="0">
                <a:solidFill>
                  <a:srgbClr val="0070C0"/>
                </a:solidFill>
              </a:rPr>
              <a:t>Polizeiliche Kriminalstatistik 2018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/>
            </a:r>
            <a:br>
              <a:rPr lang="de-DE" altLang="de-DE" sz="1800" b="1" dirty="0" smtClean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Entwicklung des Diebstahl unter erschwerenden Umständen 2009 </a:t>
            </a:r>
            <a:r>
              <a:rPr lang="de-DE" altLang="de-DE" sz="1800" b="1" dirty="0">
                <a:solidFill>
                  <a:srgbClr val="0070C0"/>
                </a:solidFill>
              </a:rPr>
              <a:t>-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2018</a:t>
            </a:r>
            <a:endParaRPr lang="de-DE" sz="1800" dirty="0">
              <a:solidFill>
                <a:srgbClr val="0070C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156176" y="6237288"/>
            <a:ext cx="25941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1100" dirty="0"/>
              <a:t>© </a:t>
            </a:r>
            <a:r>
              <a:rPr lang="de-DE" altLang="de-DE" sz="1100" dirty="0" smtClean="0"/>
              <a:t>2019 Polizeiinspektion Halle (Saale)</a:t>
            </a:r>
            <a:endParaRPr lang="de-DE" altLang="de-DE" sz="11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Grafik 1"/>
          <p:cNvPicPr/>
          <p:nvPr>
            <p:extLst>
              <p:ext uri="{D42A27DB-BD31-4B8C-83A1-F6EECF244321}">
                <p14:modId xmlns:p14="http://schemas.microsoft.com/office/powerpoint/2010/main" val="66362881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971550" y="1787525"/>
            <a:ext cx="6338888" cy="380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3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71600" y="0"/>
            <a:ext cx="6296744" cy="1470025"/>
          </a:xfrm>
        </p:spPr>
        <p:txBody>
          <a:bodyPr>
            <a:normAutofit/>
          </a:bodyPr>
          <a:lstStyle/>
          <a:p>
            <a:pPr algn="l"/>
            <a:r>
              <a:rPr lang="de-DE" altLang="de-DE" sz="1800" b="1" dirty="0">
                <a:solidFill>
                  <a:srgbClr val="0070C0"/>
                </a:solidFill>
              </a:rPr>
              <a:t>Polizeiliche Kriminalstatistik 2018</a:t>
            </a:r>
            <a:br>
              <a:rPr lang="de-DE" altLang="de-DE" sz="1800" b="1" dirty="0">
                <a:solidFill>
                  <a:srgbClr val="0070C0"/>
                </a:solidFill>
              </a:rPr>
            </a:br>
            <a:r>
              <a:rPr lang="de-DE" altLang="de-DE" sz="1800" b="1" dirty="0">
                <a:solidFill>
                  <a:srgbClr val="0070C0"/>
                </a:solidFill>
              </a:rPr>
              <a:t>Entwicklung des Diebstahl unter erschwerenden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Umständen</a:t>
            </a:r>
            <a:r>
              <a:rPr lang="de-DE" altLang="de-DE" sz="1800" b="1" dirty="0">
                <a:solidFill>
                  <a:srgbClr val="0070C0"/>
                </a:solidFill>
              </a:rPr>
              <a:t/>
            </a:r>
            <a:br>
              <a:rPr lang="de-DE" altLang="de-DE" sz="1800" b="1" dirty="0">
                <a:solidFill>
                  <a:srgbClr val="0070C0"/>
                </a:solidFill>
              </a:rPr>
            </a:br>
            <a:r>
              <a:rPr lang="de-DE" altLang="de-DE" sz="1800" b="1" dirty="0">
                <a:solidFill>
                  <a:srgbClr val="0070C0"/>
                </a:solidFill>
              </a:rPr>
              <a:t>in/aus Dienst-, Büro- und Lagerräumen pp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. </a:t>
            </a:r>
            <a:br>
              <a:rPr lang="de-DE" altLang="de-DE" sz="1800" b="1" dirty="0" smtClean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2009 </a:t>
            </a:r>
            <a:r>
              <a:rPr lang="de-DE" altLang="de-DE" sz="1800" b="1" dirty="0">
                <a:solidFill>
                  <a:srgbClr val="0070C0"/>
                </a:solidFill>
              </a:rPr>
              <a:t>-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2018</a:t>
            </a:r>
            <a:endParaRPr lang="de-DE" sz="1800" dirty="0">
              <a:solidFill>
                <a:srgbClr val="0070C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156176" y="6237288"/>
            <a:ext cx="25941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1100" dirty="0"/>
              <a:t>© </a:t>
            </a:r>
            <a:r>
              <a:rPr lang="de-DE" altLang="de-DE" sz="1100" dirty="0" smtClean="0"/>
              <a:t>2019 Polizeiinspektion Halle (Saale)</a:t>
            </a:r>
            <a:endParaRPr lang="de-DE" altLang="de-DE" sz="11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Grafik 2"/>
          <p:cNvPicPr/>
          <p:nvPr>
            <p:extLst>
              <p:ext uri="{D42A27DB-BD31-4B8C-83A1-F6EECF244321}">
                <p14:modId xmlns:p14="http://schemas.microsoft.com/office/powerpoint/2010/main" val="350561116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755650" y="1930400"/>
            <a:ext cx="6619875" cy="357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71600" y="0"/>
            <a:ext cx="6296744" cy="1470025"/>
          </a:xfrm>
        </p:spPr>
        <p:txBody>
          <a:bodyPr>
            <a:normAutofit/>
          </a:bodyPr>
          <a:lstStyle/>
          <a:p>
            <a:pPr algn="l"/>
            <a:r>
              <a:rPr lang="de-DE" altLang="de-DE" sz="1800" b="1" dirty="0">
                <a:solidFill>
                  <a:srgbClr val="0070C0"/>
                </a:solidFill>
              </a:rPr>
              <a:t>Polizeiliche Kriminalstatistik 2018</a:t>
            </a:r>
            <a:br>
              <a:rPr lang="de-DE" altLang="de-DE" sz="1800" b="1" dirty="0">
                <a:solidFill>
                  <a:srgbClr val="0070C0"/>
                </a:solidFill>
              </a:rPr>
            </a:br>
            <a:r>
              <a:rPr lang="de-DE" altLang="de-DE" sz="1800" b="1" dirty="0">
                <a:solidFill>
                  <a:srgbClr val="0070C0"/>
                </a:solidFill>
              </a:rPr>
              <a:t>Entwicklung des Diebstahl unter erschwerenden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Umständen</a:t>
            </a:r>
            <a:r>
              <a:rPr lang="de-DE" altLang="de-DE" sz="1800" b="1" dirty="0">
                <a:solidFill>
                  <a:srgbClr val="0070C0"/>
                </a:solidFill>
              </a:rPr>
              <a:t/>
            </a:r>
            <a:br>
              <a:rPr lang="de-DE" altLang="de-DE" sz="1800" b="1" dirty="0">
                <a:solidFill>
                  <a:srgbClr val="0070C0"/>
                </a:solidFill>
              </a:rPr>
            </a:br>
            <a:r>
              <a:rPr lang="de-DE" altLang="de-DE" sz="1800" b="1" dirty="0">
                <a:solidFill>
                  <a:srgbClr val="0070C0"/>
                </a:solidFill>
              </a:rPr>
              <a:t>in/aus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Wohnungen </a:t>
            </a:r>
            <a:br>
              <a:rPr lang="de-DE" altLang="de-DE" sz="1800" b="1" dirty="0" smtClean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2009 </a:t>
            </a:r>
            <a:r>
              <a:rPr lang="de-DE" altLang="de-DE" sz="1800" b="1" dirty="0">
                <a:solidFill>
                  <a:srgbClr val="0070C0"/>
                </a:solidFill>
              </a:rPr>
              <a:t>-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2018</a:t>
            </a:r>
            <a:endParaRPr lang="de-DE" sz="1800" dirty="0">
              <a:solidFill>
                <a:srgbClr val="0070C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156176" y="6237288"/>
            <a:ext cx="25941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1100" dirty="0"/>
              <a:t>© </a:t>
            </a:r>
            <a:r>
              <a:rPr lang="de-DE" altLang="de-DE" sz="1100" dirty="0" smtClean="0"/>
              <a:t>2019 Polizeiinspektion Halle (Saale)</a:t>
            </a:r>
            <a:endParaRPr lang="de-DE" altLang="de-DE" sz="11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Grafik 1"/>
          <p:cNvPicPr/>
          <p:nvPr>
            <p:extLst>
              <p:ext uri="{D42A27DB-BD31-4B8C-83A1-F6EECF244321}">
                <p14:modId xmlns:p14="http://schemas.microsoft.com/office/powerpoint/2010/main" val="159301484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827088" y="1857375"/>
            <a:ext cx="6488112" cy="350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04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71600" y="0"/>
            <a:ext cx="6296744" cy="1470025"/>
          </a:xfrm>
        </p:spPr>
        <p:txBody>
          <a:bodyPr>
            <a:normAutofit/>
          </a:bodyPr>
          <a:lstStyle/>
          <a:p>
            <a:pPr algn="l"/>
            <a:r>
              <a:rPr lang="de-DE" altLang="de-DE" sz="1800" b="1" dirty="0">
                <a:solidFill>
                  <a:srgbClr val="0070C0"/>
                </a:solidFill>
              </a:rPr>
              <a:t>Polizeiliche Kriminalstatistik 2018</a:t>
            </a:r>
            <a:br>
              <a:rPr lang="de-DE" altLang="de-DE" sz="1800" b="1" dirty="0">
                <a:solidFill>
                  <a:srgbClr val="0070C0"/>
                </a:solidFill>
              </a:rPr>
            </a:br>
            <a:r>
              <a:rPr lang="de-DE" altLang="de-DE" sz="1800" b="1" dirty="0">
                <a:solidFill>
                  <a:srgbClr val="0070C0"/>
                </a:solidFill>
              </a:rPr>
              <a:t>Entwicklung des Diebstahl unter erschwerenden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Umständen</a:t>
            </a:r>
            <a:r>
              <a:rPr lang="de-DE" altLang="de-DE" sz="1800" b="1" dirty="0">
                <a:solidFill>
                  <a:srgbClr val="0070C0"/>
                </a:solidFill>
              </a:rPr>
              <a:t/>
            </a:r>
            <a:br>
              <a:rPr lang="de-DE" altLang="de-DE" sz="1800" b="1" dirty="0">
                <a:solidFill>
                  <a:srgbClr val="0070C0"/>
                </a:solidFill>
              </a:rPr>
            </a:br>
            <a:r>
              <a:rPr lang="de-DE" altLang="de-DE" sz="1800" b="1" dirty="0">
                <a:solidFill>
                  <a:srgbClr val="0070C0"/>
                </a:solidFill>
              </a:rPr>
              <a:t>in/aus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Boden- und Kellerräumen</a:t>
            </a:r>
            <a:br>
              <a:rPr lang="de-DE" altLang="de-DE" sz="1800" b="1" dirty="0" smtClean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2009 </a:t>
            </a:r>
            <a:r>
              <a:rPr lang="de-DE" altLang="de-DE" sz="1800" b="1" dirty="0">
                <a:solidFill>
                  <a:srgbClr val="0070C0"/>
                </a:solidFill>
              </a:rPr>
              <a:t>-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2018</a:t>
            </a:r>
            <a:endParaRPr lang="de-DE" sz="1800" dirty="0">
              <a:solidFill>
                <a:srgbClr val="0070C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156176" y="6237288"/>
            <a:ext cx="25941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1100" dirty="0"/>
              <a:t>© </a:t>
            </a:r>
            <a:r>
              <a:rPr lang="de-DE" altLang="de-DE" sz="1100" dirty="0" smtClean="0"/>
              <a:t>2019 Polizeiinspektion Halle (Saale)</a:t>
            </a:r>
            <a:endParaRPr lang="de-DE" altLang="de-DE" sz="11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Grafik 2"/>
          <p:cNvPicPr/>
          <p:nvPr>
            <p:extLst>
              <p:ext uri="{D42A27DB-BD31-4B8C-83A1-F6EECF244321}">
                <p14:modId xmlns:p14="http://schemas.microsoft.com/office/powerpoint/2010/main" val="175137488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900113" y="1930400"/>
            <a:ext cx="6619875" cy="357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96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71600" y="0"/>
            <a:ext cx="6296744" cy="1470025"/>
          </a:xfrm>
        </p:spPr>
        <p:txBody>
          <a:bodyPr>
            <a:normAutofit/>
          </a:bodyPr>
          <a:lstStyle/>
          <a:p>
            <a:pPr algn="l"/>
            <a:r>
              <a:rPr lang="de-DE" altLang="de-DE" sz="1800" b="1" dirty="0">
                <a:solidFill>
                  <a:srgbClr val="0070C0"/>
                </a:solidFill>
              </a:rPr>
              <a:t>Polizeiliche Kriminalstatistik 2018</a:t>
            </a:r>
            <a:br>
              <a:rPr lang="de-DE" altLang="de-DE" sz="1800" b="1" dirty="0">
                <a:solidFill>
                  <a:srgbClr val="0070C0"/>
                </a:solidFill>
              </a:rPr>
            </a:br>
            <a:r>
              <a:rPr lang="de-DE" altLang="de-DE" sz="1800" b="1" dirty="0">
                <a:solidFill>
                  <a:srgbClr val="0070C0"/>
                </a:solidFill>
              </a:rPr>
              <a:t>Entwicklung des Diebstahl unter erschwerenden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Umständen</a:t>
            </a:r>
            <a:r>
              <a:rPr lang="de-DE" altLang="de-DE" sz="1800" b="1" dirty="0">
                <a:solidFill>
                  <a:srgbClr val="0070C0"/>
                </a:solidFill>
              </a:rPr>
              <a:t/>
            </a:r>
            <a:br>
              <a:rPr lang="de-DE" altLang="de-DE" sz="1800" b="1" dirty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von Fahrrädern</a:t>
            </a:r>
            <a:br>
              <a:rPr lang="de-DE" altLang="de-DE" sz="1800" b="1" dirty="0" smtClean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2009 </a:t>
            </a:r>
            <a:r>
              <a:rPr lang="de-DE" altLang="de-DE" sz="1800" b="1" dirty="0">
                <a:solidFill>
                  <a:srgbClr val="0070C0"/>
                </a:solidFill>
              </a:rPr>
              <a:t>-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2018</a:t>
            </a:r>
            <a:endParaRPr lang="de-DE" sz="1800" dirty="0">
              <a:solidFill>
                <a:srgbClr val="0070C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156176" y="6237288"/>
            <a:ext cx="25941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1100" dirty="0"/>
              <a:t>© </a:t>
            </a:r>
            <a:r>
              <a:rPr lang="de-DE" altLang="de-DE" sz="1100" dirty="0" smtClean="0"/>
              <a:t>2019 Polizeiinspektion Halle (Saale)</a:t>
            </a:r>
            <a:endParaRPr lang="de-DE" altLang="de-DE" sz="11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Grafik 1"/>
          <p:cNvPicPr/>
          <p:nvPr>
            <p:extLst>
              <p:ext uri="{D42A27DB-BD31-4B8C-83A1-F6EECF244321}">
                <p14:modId xmlns:p14="http://schemas.microsoft.com/office/powerpoint/2010/main" val="41390831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889000" y="1851025"/>
            <a:ext cx="6664325" cy="360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30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71600" y="0"/>
            <a:ext cx="6296744" cy="1470025"/>
          </a:xfrm>
        </p:spPr>
        <p:txBody>
          <a:bodyPr>
            <a:normAutofit/>
          </a:bodyPr>
          <a:lstStyle/>
          <a:p>
            <a:pPr algn="l"/>
            <a:r>
              <a:rPr lang="de-DE" altLang="de-DE" sz="1800" b="1" dirty="0">
                <a:solidFill>
                  <a:srgbClr val="0070C0"/>
                </a:solidFill>
              </a:rPr>
              <a:t>Polizeiliche Kriminalstatistik 2018</a:t>
            </a:r>
            <a:br>
              <a:rPr lang="de-DE" altLang="de-DE" sz="1800" b="1" dirty="0">
                <a:solidFill>
                  <a:srgbClr val="0070C0"/>
                </a:solidFill>
              </a:rPr>
            </a:br>
            <a:r>
              <a:rPr lang="de-DE" altLang="de-DE" sz="1800" b="1" dirty="0">
                <a:solidFill>
                  <a:srgbClr val="0070C0"/>
                </a:solidFill>
              </a:rPr>
              <a:t>Entwicklung des Diebstahl unter erschwerenden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Umständen</a:t>
            </a:r>
            <a:r>
              <a:rPr lang="de-DE" altLang="de-DE" sz="1800" b="1" dirty="0">
                <a:solidFill>
                  <a:srgbClr val="0070C0"/>
                </a:solidFill>
              </a:rPr>
              <a:t/>
            </a:r>
            <a:br>
              <a:rPr lang="de-DE" altLang="de-DE" sz="1800" b="1" dirty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von Kraftwagen </a:t>
            </a:r>
            <a:br>
              <a:rPr lang="de-DE" altLang="de-DE" sz="1800" b="1" dirty="0" smtClean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2009 </a:t>
            </a:r>
            <a:r>
              <a:rPr lang="de-DE" altLang="de-DE" sz="1800" b="1" dirty="0">
                <a:solidFill>
                  <a:srgbClr val="0070C0"/>
                </a:solidFill>
              </a:rPr>
              <a:t>-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2018</a:t>
            </a:r>
            <a:endParaRPr lang="de-DE" sz="1800" dirty="0">
              <a:solidFill>
                <a:srgbClr val="0070C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156176" y="6237288"/>
            <a:ext cx="25941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1100" dirty="0"/>
              <a:t>© </a:t>
            </a:r>
            <a:r>
              <a:rPr lang="de-DE" altLang="de-DE" sz="1100" dirty="0" smtClean="0"/>
              <a:t>2019 Polizeiinspektion Halle (Saale)</a:t>
            </a:r>
            <a:endParaRPr lang="de-DE" altLang="de-DE" sz="11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Grafik 2"/>
          <p:cNvPicPr/>
          <p:nvPr>
            <p:extLst>
              <p:ext uri="{D42A27DB-BD31-4B8C-83A1-F6EECF244321}">
                <p14:modId xmlns:p14="http://schemas.microsoft.com/office/powerpoint/2010/main" val="97359829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803275" y="1851025"/>
            <a:ext cx="6632575" cy="358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58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71600" y="0"/>
            <a:ext cx="6296744" cy="1470025"/>
          </a:xfrm>
        </p:spPr>
        <p:txBody>
          <a:bodyPr>
            <a:normAutofit/>
          </a:bodyPr>
          <a:lstStyle/>
          <a:p>
            <a:pPr algn="l"/>
            <a:r>
              <a:rPr lang="de-DE" altLang="de-DE" sz="1800" b="1" dirty="0">
                <a:solidFill>
                  <a:srgbClr val="0070C0"/>
                </a:solidFill>
              </a:rPr>
              <a:t>Polizeiliche Kriminalstatistik 2018</a:t>
            </a:r>
            <a:br>
              <a:rPr lang="de-DE" altLang="de-DE" sz="1800" b="1" dirty="0">
                <a:solidFill>
                  <a:srgbClr val="0070C0"/>
                </a:solidFill>
              </a:rPr>
            </a:br>
            <a:r>
              <a:rPr lang="de-DE" altLang="de-DE" sz="1800" b="1" dirty="0">
                <a:solidFill>
                  <a:srgbClr val="0070C0"/>
                </a:solidFill>
              </a:rPr>
              <a:t>Entwicklung des Diebstahl unter erschwerenden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Umständen</a:t>
            </a:r>
            <a:r>
              <a:rPr lang="de-DE" altLang="de-DE" sz="1800" b="1" dirty="0">
                <a:solidFill>
                  <a:srgbClr val="0070C0"/>
                </a:solidFill>
              </a:rPr>
              <a:t/>
            </a:r>
            <a:br>
              <a:rPr lang="de-DE" altLang="de-DE" sz="1800" b="1" dirty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an/aus Kraftfahrzeugen </a:t>
            </a:r>
            <a:br>
              <a:rPr lang="de-DE" altLang="de-DE" sz="1800" b="1" dirty="0" smtClean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2009 </a:t>
            </a:r>
            <a:r>
              <a:rPr lang="de-DE" altLang="de-DE" sz="1800" b="1" dirty="0">
                <a:solidFill>
                  <a:srgbClr val="0070C0"/>
                </a:solidFill>
              </a:rPr>
              <a:t>-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2018</a:t>
            </a:r>
            <a:endParaRPr lang="de-DE" sz="1800" dirty="0">
              <a:solidFill>
                <a:srgbClr val="0070C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156176" y="6237288"/>
            <a:ext cx="25941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1100" dirty="0"/>
              <a:t>© </a:t>
            </a:r>
            <a:r>
              <a:rPr lang="de-DE" altLang="de-DE" sz="1100" dirty="0" smtClean="0"/>
              <a:t>2019 Polizeiinspektion Halle (Saale)</a:t>
            </a:r>
            <a:endParaRPr lang="de-DE" altLang="de-DE" sz="11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Grafik 1"/>
          <p:cNvPicPr/>
          <p:nvPr>
            <p:extLst>
              <p:ext uri="{D42A27DB-BD31-4B8C-83A1-F6EECF244321}">
                <p14:modId xmlns:p14="http://schemas.microsoft.com/office/powerpoint/2010/main" val="361669159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827088" y="1874838"/>
            <a:ext cx="6650037" cy="359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22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71600" y="0"/>
            <a:ext cx="6296744" cy="1470025"/>
          </a:xfrm>
        </p:spPr>
        <p:txBody>
          <a:bodyPr>
            <a:normAutofit/>
          </a:bodyPr>
          <a:lstStyle/>
          <a:p>
            <a:pPr algn="l"/>
            <a:r>
              <a:rPr lang="de-DE" altLang="de-DE" sz="1800" b="1" dirty="0">
                <a:solidFill>
                  <a:srgbClr val="0070C0"/>
                </a:solidFill>
              </a:rPr>
              <a:t>Polizeiliche Kriminalstatistik 2018</a:t>
            </a:r>
            <a:br>
              <a:rPr lang="de-DE" altLang="de-DE" sz="1800" b="1" dirty="0">
                <a:solidFill>
                  <a:srgbClr val="0070C0"/>
                </a:solidFill>
              </a:rPr>
            </a:br>
            <a:r>
              <a:rPr lang="de-DE" altLang="de-DE" sz="1800" b="1" dirty="0">
                <a:solidFill>
                  <a:srgbClr val="0070C0"/>
                </a:solidFill>
              </a:rPr>
              <a:t>Entwicklung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der Vermögens- und Fälschungsdelikte – gesamt</a:t>
            </a:r>
            <a:br>
              <a:rPr lang="de-DE" altLang="de-DE" sz="1800" b="1" dirty="0" smtClean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2009 </a:t>
            </a:r>
            <a:r>
              <a:rPr lang="de-DE" altLang="de-DE" sz="1800" b="1" dirty="0">
                <a:solidFill>
                  <a:srgbClr val="0070C0"/>
                </a:solidFill>
              </a:rPr>
              <a:t>-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2018</a:t>
            </a:r>
            <a:endParaRPr lang="de-DE" sz="1800" dirty="0">
              <a:solidFill>
                <a:srgbClr val="0070C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156176" y="6237288"/>
            <a:ext cx="25941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1100" dirty="0"/>
              <a:t>© </a:t>
            </a:r>
            <a:r>
              <a:rPr lang="de-DE" altLang="de-DE" sz="1100" dirty="0" smtClean="0"/>
              <a:t>2019 Polizeiinspektion Halle (Saale)</a:t>
            </a:r>
            <a:endParaRPr lang="de-DE" altLang="de-DE" sz="11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Grafik 2"/>
          <p:cNvPicPr/>
          <p:nvPr>
            <p:extLst>
              <p:ext uri="{D42A27DB-BD31-4B8C-83A1-F6EECF244321}">
                <p14:modId xmlns:p14="http://schemas.microsoft.com/office/powerpoint/2010/main" val="3010163299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73125" y="1865313"/>
            <a:ext cx="6607175" cy="357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73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71600" y="0"/>
            <a:ext cx="6296744" cy="1470025"/>
          </a:xfrm>
        </p:spPr>
        <p:txBody>
          <a:bodyPr>
            <a:normAutofit/>
          </a:bodyPr>
          <a:lstStyle/>
          <a:p>
            <a:pPr algn="l"/>
            <a:r>
              <a:rPr lang="de-DE" altLang="de-DE" sz="1800" b="1" dirty="0">
                <a:solidFill>
                  <a:srgbClr val="0070C0"/>
                </a:solidFill>
              </a:rPr>
              <a:t>Polizeiliche Kriminalstatistik 2018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/>
            </a:r>
            <a:br>
              <a:rPr lang="de-DE" altLang="de-DE" sz="1800" b="1" dirty="0" smtClean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Entwicklung der sonstigen Straftatbestände StGB</a:t>
            </a:r>
            <a:br>
              <a:rPr lang="de-DE" altLang="de-DE" sz="1800" b="1" dirty="0" smtClean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2009 </a:t>
            </a:r>
            <a:r>
              <a:rPr lang="de-DE" altLang="de-DE" sz="1800" b="1" dirty="0">
                <a:solidFill>
                  <a:srgbClr val="0070C0"/>
                </a:solidFill>
              </a:rPr>
              <a:t>-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2018</a:t>
            </a:r>
            <a:endParaRPr lang="de-DE" sz="1800" dirty="0">
              <a:solidFill>
                <a:srgbClr val="0070C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156176" y="6237288"/>
            <a:ext cx="25941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1100" dirty="0"/>
              <a:t>© </a:t>
            </a:r>
            <a:r>
              <a:rPr lang="de-DE" altLang="de-DE" sz="1100" dirty="0" smtClean="0"/>
              <a:t>2019 Polizeiinspektion Halle (Saale)</a:t>
            </a:r>
            <a:endParaRPr lang="de-DE" altLang="de-DE" sz="11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Grafik 2"/>
          <p:cNvPicPr/>
          <p:nvPr>
            <p:extLst>
              <p:ext uri="{D42A27DB-BD31-4B8C-83A1-F6EECF244321}">
                <p14:modId xmlns:p14="http://schemas.microsoft.com/office/powerpoint/2010/main" val="92490294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89000" y="1865313"/>
            <a:ext cx="6591300" cy="356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97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71600" y="0"/>
            <a:ext cx="6296744" cy="1470025"/>
          </a:xfrm>
        </p:spPr>
        <p:txBody>
          <a:bodyPr>
            <a:normAutofit/>
          </a:bodyPr>
          <a:lstStyle/>
          <a:p>
            <a:pPr algn="l"/>
            <a:r>
              <a:rPr lang="de-DE" altLang="de-DE" sz="1800" b="1" dirty="0">
                <a:solidFill>
                  <a:srgbClr val="0070C0"/>
                </a:solidFill>
              </a:rPr>
              <a:t>Polizeiliche Kriminalstatistik 2018</a:t>
            </a:r>
            <a:br>
              <a:rPr lang="de-DE" altLang="de-DE" sz="1800" b="1" dirty="0">
                <a:solidFill>
                  <a:srgbClr val="0070C0"/>
                </a:solidFill>
              </a:rPr>
            </a:br>
            <a:r>
              <a:rPr lang="de-DE" altLang="de-DE" sz="1800" b="1" dirty="0">
                <a:solidFill>
                  <a:srgbClr val="0070C0"/>
                </a:solidFill>
              </a:rPr>
              <a:t>Entwicklung der Fallzahlen und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Aufklärungsquote  2009 </a:t>
            </a:r>
            <a:r>
              <a:rPr lang="de-DE" altLang="de-DE" sz="1800" b="1" dirty="0">
                <a:solidFill>
                  <a:srgbClr val="0070C0"/>
                </a:solidFill>
              </a:rPr>
              <a:t>-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2018</a:t>
            </a:r>
            <a:endParaRPr lang="de-DE" sz="1800" dirty="0">
              <a:solidFill>
                <a:srgbClr val="0070C0"/>
              </a:solidFill>
            </a:endParaRPr>
          </a:p>
        </p:txBody>
      </p:sp>
      <p:pic>
        <p:nvPicPr>
          <p:cNvPr id="3" name="Grafik 2"/>
          <p:cNvPicPr/>
          <p:nvPr>
            <p:extLst>
              <p:ext uri="{D42A27DB-BD31-4B8C-83A1-F6EECF244321}">
                <p14:modId xmlns:p14="http://schemas.microsoft.com/office/powerpoint/2010/main" val="3318315786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971550" y="1787525"/>
            <a:ext cx="6219825" cy="3900488"/>
          </a:xfrm>
          <a:prstGeom prst="rect">
            <a:avLst/>
          </a:prstGeom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156176" y="6237288"/>
            <a:ext cx="25941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1100" dirty="0"/>
              <a:t>© </a:t>
            </a:r>
            <a:r>
              <a:rPr lang="de-DE" altLang="de-DE" sz="1100" dirty="0" smtClean="0"/>
              <a:t>2019 Polizeiinspektion Halle (Saale)</a:t>
            </a:r>
            <a:endParaRPr lang="de-DE" altLang="de-DE" sz="11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54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71600" y="0"/>
            <a:ext cx="6296744" cy="1470025"/>
          </a:xfrm>
        </p:spPr>
        <p:txBody>
          <a:bodyPr>
            <a:normAutofit/>
          </a:bodyPr>
          <a:lstStyle/>
          <a:p>
            <a:pPr algn="l"/>
            <a:r>
              <a:rPr lang="de-DE" altLang="de-DE" sz="1800" b="1" dirty="0">
                <a:solidFill>
                  <a:srgbClr val="0070C0"/>
                </a:solidFill>
              </a:rPr>
              <a:t>Polizeiliche Kriminalstatistik 2018</a:t>
            </a:r>
            <a:br>
              <a:rPr lang="de-DE" altLang="de-DE" sz="1800" b="1" dirty="0">
                <a:solidFill>
                  <a:srgbClr val="0070C0"/>
                </a:solidFill>
              </a:rPr>
            </a:br>
            <a:r>
              <a:rPr lang="de-DE" altLang="de-DE" sz="1800" b="1" dirty="0">
                <a:solidFill>
                  <a:srgbClr val="0070C0"/>
                </a:solidFill>
              </a:rPr>
              <a:t>Entwicklung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der Straftaten mit Tatmittel Internet</a:t>
            </a:r>
            <a:br>
              <a:rPr lang="de-DE" altLang="de-DE" sz="1800" b="1" dirty="0" smtClean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2009 </a:t>
            </a:r>
            <a:r>
              <a:rPr lang="de-DE" altLang="de-DE" sz="1800" b="1" dirty="0">
                <a:solidFill>
                  <a:srgbClr val="0070C0"/>
                </a:solidFill>
              </a:rPr>
              <a:t>-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2018</a:t>
            </a:r>
            <a:endParaRPr lang="de-DE" sz="1800" dirty="0">
              <a:solidFill>
                <a:srgbClr val="0070C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156176" y="6237288"/>
            <a:ext cx="25941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1100" dirty="0"/>
              <a:t>© </a:t>
            </a:r>
            <a:r>
              <a:rPr lang="de-DE" altLang="de-DE" sz="1100" dirty="0" smtClean="0"/>
              <a:t>2019 Polizeiinspektion Halle (Saale)</a:t>
            </a:r>
            <a:endParaRPr lang="de-DE" altLang="de-DE" sz="11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Grafik 1"/>
          <p:cNvPicPr/>
          <p:nvPr>
            <p:extLst>
              <p:ext uri="{D42A27DB-BD31-4B8C-83A1-F6EECF244321}">
                <p14:modId xmlns:p14="http://schemas.microsoft.com/office/powerpoint/2010/main" val="408195669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827088" y="1851025"/>
            <a:ext cx="6721475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06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71600" y="0"/>
            <a:ext cx="6296744" cy="1470025"/>
          </a:xfrm>
        </p:spPr>
        <p:txBody>
          <a:bodyPr>
            <a:normAutofit/>
          </a:bodyPr>
          <a:lstStyle/>
          <a:p>
            <a:pPr algn="l"/>
            <a:r>
              <a:rPr lang="de-DE" altLang="de-DE" sz="1800" b="1" dirty="0">
                <a:solidFill>
                  <a:srgbClr val="0070C0"/>
                </a:solidFill>
              </a:rPr>
              <a:t>Polizeiliche Kriminalstatistik 2018</a:t>
            </a:r>
            <a:br>
              <a:rPr lang="de-DE" altLang="de-DE" sz="1800" b="1" dirty="0">
                <a:solidFill>
                  <a:srgbClr val="0070C0"/>
                </a:solidFill>
              </a:rPr>
            </a:br>
            <a:r>
              <a:rPr lang="de-DE" altLang="de-DE" sz="1800" b="1" dirty="0">
                <a:solidFill>
                  <a:srgbClr val="0070C0"/>
                </a:solidFill>
              </a:rPr>
              <a:t>Entwicklung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der Rauschgiftdelikte</a:t>
            </a:r>
            <a:br>
              <a:rPr lang="de-DE" altLang="de-DE" sz="1800" b="1" dirty="0" smtClean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2009 </a:t>
            </a:r>
            <a:r>
              <a:rPr lang="de-DE" altLang="de-DE" sz="1800" b="1" dirty="0">
                <a:solidFill>
                  <a:srgbClr val="0070C0"/>
                </a:solidFill>
              </a:rPr>
              <a:t>-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2018</a:t>
            </a:r>
            <a:endParaRPr lang="de-DE" sz="1800" dirty="0">
              <a:solidFill>
                <a:srgbClr val="0070C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156176" y="6237288"/>
            <a:ext cx="25941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1100" dirty="0"/>
              <a:t>© </a:t>
            </a:r>
            <a:r>
              <a:rPr lang="de-DE" altLang="de-DE" sz="1100" dirty="0" smtClean="0"/>
              <a:t>2019 Polizeiinspektion Halle (Saale)</a:t>
            </a:r>
            <a:endParaRPr lang="de-DE" altLang="de-DE" sz="11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Grafik 2"/>
          <p:cNvPicPr/>
          <p:nvPr>
            <p:extLst>
              <p:ext uri="{D42A27DB-BD31-4B8C-83A1-F6EECF244321}">
                <p14:modId xmlns:p14="http://schemas.microsoft.com/office/powerpoint/2010/main" val="309593846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755650" y="1865313"/>
            <a:ext cx="6724650" cy="363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3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59934" y="0"/>
            <a:ext cx="6872808" cy="1470025"/>
          </a:xfrm>
        </p:spPr>
        <p:txBody>
          <a:bodyPr>
            <a:normAutofit/>
          </a:bodyPr>
          <a:lstStyle/>
          <a:p>
            <a:pPr algn="l"/>
            <a:r>
              <a:rPr lang="de-DE" altLang="de-DE" sz="1800" b="1" dirty="0">
                <a:solidFill>
                  <a:srgbClr val="0070C0"/>
                </a:solidFill>
              </a:rPr>
              <a:t>Polizeiliche Kriminalstatistik 2018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/>
            </a:r>
            <a:br>
              <a:rPr lang="de-DE" altLang="de-DE" sz="1800" b="1" dirty="0" smtClean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Entwicklung </a:t>
            </a:r>
            <a:r>
              <a:rPr lang="de-DE" altLang="de-DE" sz="1800" b="1" dirty="0">
                <a:solidFill>
                  <a:srgbClr val="0070C0"/>
                </a:solidFill>
              </a:rPr>
              <a:t>der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Häufigkeitszahlen  2009 </a:t>
            </a:r>
            <a:r>
              <a:rPr lang="de-DE" altLang="de-DE" sz="1800" b="1" dirty="0">
                <a:solidFill>
                  <a:srgbClr val="0070C0"/>
                </a:solidFill>
              </a:rPr>
              <a:t>-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2018</a:t>
            </a:r>
            <a:endParaRPr lang="de-DE" sz="1800" dirty="0">
              <a:solidFill>
                <a:srgbClr val="0070C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156176" y="6237288"/>
            <a:ext cx="25941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1100" dirty="0"/>
              <a:t>© </a:t>
            </a:r>
            <a:r>
              <a:rPr lang="de-DE" altLang="de-DE" sz="1100" dirty="0" smtClean="0"/>
              <a:t>2019 Polizeiinspektion Halle (Saale)</a:t>
            </a:r>
            <a:endParaRPr lang="de-DE" altLang="de-DE" sz="1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1453063"/>
            <a:ext cx="6524625" cy="360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995363" y="5157192"/>
            <a:ext cx="71532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de-DE" sz="1100" dirty="0" smtClean="0"/>
              <a:t>Häufigkeitszahl (HZ) → Fälle pro 100.00 Einwohner, Fallzahlen Stand 31.12.2018, Bevölkerung Stand 31.12.2017</a:t>
            </a:r>
          </a:p>
          <a:p>
            <a:pPr marL="171450" indent="-171450">
              <a:buFont typeface="Arial" charset="0"/>
              <a:buChar char="•"/>
            </a:pPr>
            <a:r>
              <a:rPr lang="de-DE" sz="1100" dirty="0" smtClean="0"/>
              <a:t>HZ ab 2013 → Bevölkerungsdaten auf Basis Zensus 2011 → kein Vergleich zu den Vorjahren möglich</a:t>
            </a:r>
            <a:endParaRPr lang="de-DE" sz="11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59934" y="0"/>
            <a:ext cx="6872808" cy="1470025"/>
          </a:xfrm>
        </p:spPr>
        <p:txBody>
          <a:bodyPr>
            <a:normAutofit/>
          </a:bodyPr>
          <a:lstStyle/>
          <a:p>
            <a:pPr algn="l"/>
            <a:r>
              <a:rPr lang="de-DE" altLang="de-DE" sz="1800" b="1" dirty="0">
                <a:solidFill>
                  <a:srgbClr val="0070C0"/>
                </a:solidFill>
              </a:rPr>
              <a:t>Polizeiliche Kriminalstatistik 2018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/>
            </a:r>
            <a:br>
              <a:rPr lang="de-DE" altLang="de-DE" sz="1800" b="1" dirty="0" smtClean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Anteile der Straftatenhauptgruppen der PI Halle (Saale) an der</a:t>
            </a:r>
            <a:br>
              <a:rPr lang="de-DE" altLang="de-DE" sz="1800" b="1" dirty="0" smtClean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Gesamtkriminalität 2018 (2017)</a:t>
            </a:r>
            <a:endParaRPr lang="de-DE" sz="1800" dirty="0">
              <a:solidFill>
                <a:srgbClr val="0070C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156176" y="6237288"/>
            <a:ext cx="25941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1100" dirty="0"/>
              <a:t>© </a:t>
            </a:r>
            <a:r>
              <a:rPr lang="de-DE" altLang="de-DE" sz="1100" dirty="0" smtClean="0"/>
              <a:t>2019 Polizeiinspektion Halle (Saale)</a:t>
            </a:r>
            <a:endParaRPr lang="de-DE" altLang="de-DE" sz="1100" dirty="0"/>
          </a:p>
        </p:txBody>
      </p:sp>
      <p:pic>
        <p:nvPicPr>
          <p:cNvPr id="2" name="Grafik 1"/>
          <p:cNvPicPr/>
          <p:nvPr>
            <p:extLst>
              <p:ext uri="{D42A27DB-BD31-4B8C-83A1-F6EECF244321}">
                <p14:modId xmlns:p14="http://schemas.microsoft.com/office/powerpoint/2010/main" val="667954483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05370" y="1121122"/>
            <a:ext cx="7539038" cy="4756150"/>
          </a:xfrm>
          <a:prstGeom prst="rect">
            <a:avLst/>
          </a:prstGeom>
        </p:spPr>
      </p:pic>
      <p:sp>
        <p:nvSpPr>
          <p:cNvPr id="7" name="Text Box 56"/>
          <p:cNvSpPr txBox="1">
            <a:spLocks noChangeArrowheads="1"/>
          </p:cNvSpPr>
          <p:nvPr/>
        </p:nvSpPr>
        <p:spPr bwMode="auto">
          <a:xfrm>
            <a:off x="7001153" y="4069521"/>
            <a:ext cx="1904689" cy="10156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200" b="1" dirty="0" smtClean="0">
                <a:solidFill>
                  <a:schemeClr val="tx1"/>
                </a:solidFill>
              </a:rPr>
              <a:t>20,9% </a:t>
            </a:r>
            <a:r>
              <a:rPr lang="de-DE" altLang="de-DE" sz="1200" b="1" dirty="0" smtClean="0"/>
              <a:t>(20,0 </a:t>
            </a:r>
            <a:r>
              <a:rPr lang="de-DE" altLang="de-DE" sz="1200" b="1" dirty="0"/>
              <a:t>%)</a:t>
            </a:r>
            <a:endParaRPr lang="de-DE" altLang="de-DE" sz="1200" b="1" dirty="0">
              <a:solidFill>
                <a:schemeClr val="accent2"/>
              </a:solidFill>
            </a:endParaRPr>
          </a:p>
          <a:p>
            <a:r>
              <a:rPr lang="de-DE" altLang="de-DE" sz="1200" b="1" dirty="0">
                <a:solidFill>
                  <a:schemeClr val="tx1"/>
                </a:solidFill>
              </a:rPr>
              <a:t>Sonstige Straftatbestände</a:t>
            </a:r>
          </a:p>
          <a:p>
            <a:r>
              <a:rPr lang="de-DE" altLang="de-DE" sz="1200" b="0" dirty="0">
                <a:solidFill>
                  <a:schemeClr val="tx1"/>
                </a:solidFill>
              </a:rPr>
              <a:t>z.B. Sachbeschädigungen,</a:t>
            </a:r>
          </a:p>
          <a:p>
            <a:r>
              <a:rPr lang="de-DE" altLang="de-DE" sz="1200" b="0" dirty="0">
                <a:solidFill>
                  <a:schemeClr val="tx1"/>
                </a:solidFill>
              </a:rPr>
              <a:t>Hausfriedensbruch,</a:t>
            </a:r>
          </a:p>
          <a:p>
            <a:r>
              <a:rPr lang="de-DE" altLang="de-DE" sz="1200" b="0" dirty="0">
                <a:solidFill>
                  <a:schemeClr val="tx1"/>
                </a:solidFill>
              </a:rPr>
              <a:t>Beleidigung, Umweltdelikte</a:t>
            </a:r>
          </a:p>
        </p:txBody>
      </p:sp>
      <p:sp>
        <p:nvSpPr>
          <p:cNvPr id="8" name="Text Box 53"/>
          <p:cNvSpPr txBox="1">
            <a:spLocks noChangeArrowheads="1"/>
          </p:cNvSpPr>
          <p:nvPr/>
        </p:nvSpPr>
        <p:spPr bwMode="auto">
          <a:xfrm>
            <a:off x="5004594" y="5221649"/>
            <a:ext cx="2591742" cy="10156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DE" altLang="de-DE" sz="1200" b="1" dirty="0" smtClean="0"/>
              <a:t>7</a:t>
            </a:r>
            <a:r>
              <a:rPr lang="de-DE" altLang="de-DE" sz="1200" b="1" dirty="0" smtClean="0">
                <a:solidFill>
                  <a:schemeClr val="tx1"/>
                </a:solidFill>
              </a:rPr>
              <a:t>,4% </a:t>
            </a:r>
            <a:r>
              <a:rPr lang="de-DE" altLang="de-DE" sz="1200" b="1" dirty="0" smtClean="0"/>
              <a:t>(6,2 </a:t>
            </a:r>
            <a:r>
              <a:rPr lang="de-DE" altLang="de-DE" sz="1200" b="1" dirty="0"/>
              <a:t>%)</a:t>
            </a:r>
            <a:endParaRPr lang="de-DE" altLang="de-DE" sz="1200" b="1" dirty="0">
              <a:solidFill>
                <a:schemeClr val="accent2"/>
              </a:solidFill>
            </a:endParaRPr>
          </a:p>
          <a:p>
            <a:r>
              <a:rPr lang="de-DE" altLang="de-DE" sz="1200" b="1" dirty="0">
                <a:solidFill>
                  <a:schemeClr val="tx1"/>
                </a:solidFill>
              </a:rPr>
              <a:t>Verstöße gegen strafrechtliche </a:t>
            </a:r>
          </a:p>
          <a:p>
            <a:r>
              <a:rPr lang="de-DE" altLang="de-DE" sz="1200" b="1" dirty="0">
                <a:solidFill>
                  <a:schemeClr val="tx1"/>
                </a:solidFill>
              </a:rPr>
              <a:t>Nebengesetze</a:t>
            </a:r>
          </a:p>
          <a:p>
            <a:r>
              <a:rPr lang="de-DE" altLang="de-DE" sz="1200" b="0" dirty="0">
                <a:solidFill>
                  <a:schemeClr val="tx1"/>
                </a:solidFill>
              </a:rPr>
              <a:t>z.B. Rauschgiftdelikte, Vergehen </a:t>
            </a:r>
            <a:r>
              <a:rPr lang="de-DE" altLang="de-DE" sz="1200" b="0" dirty="0" err="1">
                <a:solidFill>
                  <a:schemeClr val="tx1"/>
                </a:solidFill>
              </a:rPr>
              <a:t>gg</a:t>
            </a:r>
            <a:r>
              <a:rPr lang="de-DE" altLang="de-DE" sz="1200" b="0" dirty="0">
                <a:solidFill>
                  <a:schemeClr val="tx1"/>
                </a:solidFill>
              </a:rPr>
              <a:t>. </a:t>
            </a:r>
            <a:r>
              <a:rPr lang="de-DE" altLang="de-DE" sz="1200" dirty="0"/>
              <a:t>d</a:t>
            </a:r>
            <a:r>
              <a:rPr lang="de-DE" altLang="de-DE" sz="1200" b="0" dirty="0" smtClean="0">
                <a:solidFill>
                  <a:schemeClr val="tx1"/>
                </a:solidFill>
              </a:rPr>
              <a:t>as Ausländergesetz</a:t>
            </a:r>
            <a:endParaRPr lang="de-DE" altLang="de-DE" sz="1200" b="0" dirty="0">
              <a:solidFill>
                <a:schemeClr val="tx1"/>
              </a:solidFill>
            </a:endParaRPr>
          </a:p>
        </p:txBody>
      </p:sp>
      <p:sp>
        <p:nvSpPr>
          <p:cNvPr id="10" name="Text Box 57"/>
          <p:cNvSpPr txBox="1">
            <a:spLocks noChangeArrowheads="1"/>
          </p:cNvSpPr>
          <p:nvPr/>
        </p:nvSpPr>
        <p:spPr bwMode="auto">
          <a:xfrm>
            <a:off x="2911550" y="5229200"/>
            <a:ext cx="1948482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200" b="1" dirty="0" smtClean="0">
                <a:solidFill>
                  <a:schemeClr val="tx1"/>
                </a:solidFill>
              </a:rPr>
              <a:t>0,05% (0,05%)</a:t>
            </a:r>
            <a:br>
              <a:rPr lang="de-DE" altLang="de-DE" sz="1200" b="1" dirty="0" smtClean="0">
                <a:solidFill>
                  <a:schemeClr val="tx1"/>
                </a:solidFill>
              </a:rPr>
            </a:br>
            <a:r>
              <a:rPr lang="de-DE" altLang="de-DE" sz="1200" b="1" dirty="0" smtClean="0">
                <a:solidFill>
                  <a:schemeClr val="tx1"/>
                </a:solidFill>
              </a:rPr>
              <a:t>Straftaten </a:t>
            </a:r>
            <a:r>
              <a:rPr lang="de-DE" altLang="de-DE" sz="1200" b="1" dirty="0">
                <a:solidFill>
                  <a:schemeClr val="tx1"/>
                </a:solidFill>
              </a:rPr>
              <a:t>gegen das Leben </a:t>
            </a:r>
          </a:p>
          <a:p>
            <a:r>
              <a:rPr lang="de-DE" altLang="de-DE" sz="1200" b="0" dirty="0">
                <a:solidFill>
                  <a:schemeClr val="tx1"/>
                </a:solidFill>
              </a:rPr>
              <a:t>z.B. Mord, Totschlag</a:t>
            </a:r>
          </a:p>
        </p:txBody>
      </p:sp>
      <p:sp>
        <p:nvSpPr>
          <p:cNvPr id="11" name="Text Box 59"/>
          <p:cNvSpPr txBox="1">
            <a:spLocks noChangeArrowheads="1"/>
          </p:cNvSpPr>
          <p:nvPr/>
        </p:nvSpPr>
        <p:spPr bwMode="auto">
          <a:xfrm>
            <a:off x="5364088" y="1268760"/>
            <a:ext cx="1942519" cy="10156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200" b="1" dirty="0" smtClean="0">
                <a:solidFill>
                  <a:schemeClr val="tx1"/>
                </a:solidFill>
              </a:rPr>
              <a:t>14,4% (16,9%) </a:t>
            </a:r>
            <a:endParaRPr lang="de-DE" altLang="de-DE" sz="1200" b="1" dirty="0">
              <a:solidFill>
                <a:schemeClr val="accent2"/>
              </a:solidFill>
            </a:endParaRPr>
          </a:p>
          <a:p>
            <a:r>
              <a:rPr lang="de-DE" altLang="de-DE" sz="1200" b="1" dirty="0">
                <a:solidFill>
                  <a:schemeClr val="tx1"/>
                </a:solidFill>
              </a:rPr>
              <a:t>Vermögens- und</a:t>
            </a:r>
          </a:p>
          <a:p>
            <a:r>
              <a:rPr lang="de-DE" altLang="de-DE" sz="1200" b="1" dirty="0">
                <a:solidFill>
                  <a:schemeClr val="tx1"/>
                </a:solidFill>
              </a:rPr>
              <a:t>Fälschungsdelikte</a:t>
            </a:r>
          </a:p>
          <a:p>
            <a:r>
              <a:rPr lang="de-DE" altLang="de-DE" sz="1200" b="0" dirty="0">
                <a:solidFill>
                  <a:schemeClr val="tx1"/>
                </a:solidFill>
              </a:rPr>
              <a:t>z.B. Warenkreditbetrug,</a:t>
            </a:r>
          </a:p>
          <a:p>
            <a:r>
              <a:rPr lang="de-DE" altLang="de-DE" sz="1200" b="0" dirty="0">
                <a:solidFill>
                  <a:schemeClr val="tx1"/>
                </a:solidFill>
              </a:rPr>
              <a:t>Erschleichen von Leistungen</a:t>
            </a:r>
            <a:endParaRPr lang="de-DE" altLang="de-DE" sz="1200" dirty="0">
              <a:solidFill>
                <a:schemeClr val="tx1"/>
              </a:solidFill>
            </a:endParaRPr>
          </a:p>
        </p:txBody>
      </p:sp>
      <p:sp>
        <p:nvSpPr>
          <p:cNvPr id="12" name="Text Box 55"/>
          <p:cNvSpPr txBox="1">
            <a:spLocks noChangeArrowheads="1"/>
          </p:cNvSpPr>
          <p:nvPr/>
        </p:nvSpPr>
        <p:spPr bwMode="auto">
          <a:xfrm>
            <a:off x="780799" y="1333217"/>
            <a:ext cx="2613983" cy="10156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DE" altLang="de-DE" sz="1200" b="1" dirty="0" smtClean="0">
                <a:solidFill>
                  <a:schemeClr val="tx1"/>
                </a:solidFill>
              </a:rPr>
              <a:t>40,8% (41,8%)</a:t>
            </a:r>
            <a:endParaRPr lang="de-DE" altLang="de-DE" sz="1200" b="1" dirty="0">
              <a:solidFill>
                <a:schemeClr val="accent2"/>
              </a:solidFill>
            </a:endParaRPr>
          </a:p>
          <a:p>
            <a:r>
              <a:rPr lang="de-DE" altLang="de-DE" sz="1200" b="1" dirty="0">
                <a:solidFill>
                  <a:schemeClr val="tx1"/>
                </a:solidFill>
              </a:rPr>
              <a:t>Diebstahl insgesamt</a:t>
            </a:r>
          </a:p>
          <a:p>
            <a:r>
              <a:rPr lang="de-DE" altLang="de-DE" sz="1200" b="0" dirty="0" smtClean="0">
                <a:solidFill>
                  <a:schemeClr val="tx1"/>
                </a:solidFill>
              </a:rPr>
              <a:t>z.B</a:t>
            </a:r>
            <a:r>
              <a:rPr lang="de-DE" altLang="de-DE" sz="1200" b="0" dirty="0">
                <a:solidFill>
                  <a:schemeClr val="tx1"/>
                </a:solidFill>
              </a:rPr>
              <a:t>. Ladendiebstahl, Wohnungs- </a:t>
            </a:r>
          </a:p>
          <a:p>
            <a:r>
              <a:rPr lang="de-DE" altLang="de-DE" sz="1200" b="0" dirty="0" smtClean="0">
                <a:solidFill>
                  <a:schemeClr val="tx1"/>
                </a:solidFill>
              </a:rPr>
              <a:t>und </a:t>
            </a:r>
            <a:r>
              <a:rPr lang="de-DE" altLang="de-DE" sz="1200" b="0" dirty="0">
                <a:solidFill>
                  <a:schemeClr val="tx1"/>
                </a:solidFill>
              </a:rPr>
              <a:t>Kellereinbrüche, Diebstahl </a:t>
            </a:r>
            <a:r>
              <a:rPr lang="de-DE" altLang="de-DE" sz="1200" b="0" dirty="0" smtClean="0">
                <a:solidFill>
                  <a:schemeClr val="tx1"/>
                </a:solidFill>
              </a:rPr>
              <a:t>rund ums Kfz usw.</a:t>
            </a:r>
            <a:endParaRPr lang="de-DE" altLang="de-DE" sz="1200" b="0" dirty="0">
              <a:solidFill>
                <a:schemeClr val="tx1"/>
              </a:solidFill>
            </a:endParaRPr>
          </a:p>
        </p:txBody>
      </p:sp>
      <p:sp>
        <p:nvSpPr>
          <p:cNvPr id="13" name="Text Box 58"/>
          <p:cNvSpPr txBox="1">
            <a:spLocks noChangeArrowheads="1"/>
          </p:cNvSpPr>
          <p:nvPr/>
        </p:nvSpPr>
        <p:spPr bwMode="auto">
          <a:xfrm>
            <a:off x="71433" y="4077072"/>
            <a:ext cx="1908279" cy="10156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200" b="1" dirty="0" smtClean="0">
                <a:solidFill>
                  <a:schemeClr val="tx1"/>
                </a:solidFill>
              </a:rPr>
              <a:t>15,4% (14,3%)</a:t>
            </a:r>
            <a:endParaRPr lang="de-DE" altLang="de-DE" sz="1200" b="1" dirty="0">
              <a:solidFill>
                <a:schemeClr val="accent2"/>
              </a:solidFill>
            </a:endParaRPr>
          </a:p>
          <a:p>
            <a:r>
              <a:rPr lang="de-DE" altLang="de-DE" sz="1200" b="1" dirty="0">
                <a:solidFill>
                  <a:schemeClr val="tx1"/>
                </a:solidFill>
              </a:rPr>
              <a:t>Rohheitsdelikte und</a:t>
            </a:r>
          </a:p>
          <a:p>
            <a:r>
              <a:rPr lang="de-DE" altLang="de-DE" sz="1200" b="1" dirty="0">
                <a:solidFill>
                  <a:schemeClr val="tx1"/>
                </a:solidFill>
              </a:rPr>
              <a:t>Straftaten gegen die </a:t>
            </a:r>
          </a:p>
          <a:p>
            <a:r>
              <a:rPr lang="de-DE" altLang="de-DE" sz="1200" b="1" dirty="0">
                <a:solidFill>
                  <a:schemeClr val="tx1"/>
                </a:solidFill>
              </a:rPr>
              <a:t>Persönliche Freiheit</a:t>
            </a:r>
          </a:p>
          <a:p>
            <a:r>
              <a:rPr lang="de-DE" altLang="de-DE" sz="1200" b="0" dirty="0">
                <a:solidFill>
                  <a:schemeClr val="tx1"/>
                </a:solidFill>
              </a:rPr>
              <a:t>z.B. Raub, Körperverletzung</a:t>
            </a:r>
          </a:p>
        </p:txBody>
      </p:sp>
      <p:sp>
        <p:nvSpPr>
          <p:cNvPr id="14" name="Text Box 60"/>
          <p:cNvSpPr txBox="1">
            <a:spLocks noChangeArrowheads="1"/>
          </p:cNvSpPr>
          <p:nvPr/>
        </p:nvSpPr>
        <p:spPr bwMode="auto">
          <a:xfrm>
            <a:off x="827584" y="5229200"/>
            <a:ext cx="1959537" cy="10156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DE" altLang="de-DE" sz="1200" b="1" dirty="0" smtClean="0">
                <a:solidFill>
                  <a:schemeClr val="tx1"/>
                </a:solidFill>
              </a:rPr>
              <a:t>1,0% (0,8%)</a:t>
            </a:r>
            <a:endParaRPr lang="de-DE" altLang="de-DE" sz="1200" b="1" dirty="0">
              <a:solidFill>
                <a:schemeClr val="accent2"/>
              </a:solidFill>
            </a:endParaRPr>
          </a:p>
          <a:p>
            <a:r>
              <a:rPr lang="de-DE" altLang="de-DE" sz="1200" b="1" dirty="0">
                <a:solidFill>
                  <a:schemeClr val="tx1"/>
                </a:solidFill>
              </a:rPr>
              <a:t>Straftaten gegen die</a:t>
            </a:r>
          </a:p>
          <a:p>
            <a:r>
              <a:rPr lang="de-DE" altLang="de-DE" sz="1200" b="1" dirty="0">
                <a:solidFill>
                  <a:schemeClr val="tx1"/>
                </a:solidFill>
              </a:rPr>
              <a:t>sexuelle Selbstbestimmun</a:t>
            </a:r>
            <a:r>
              <a:rPr lang="de-DE" altLang="de-DE" sz="1200" dirty="0">
                <a:solidFill>
                  <a:schemeClr val="tx1"/>
                </a:solidFill>
              </a:rPr>
              <a:t>g</a:t>
            </a:r>
          </a:p>
          <a:p>
            <a:r>
              <a:rPr lang="de-DE" altLang="de-DE" sz="1200" b="0" dirty="0">
                <a:solidFill>
                  <a:schemeClr val="tx1"/>
                </a:solidFill>
              </a:rPr>
              <a:t>z.B. sexueller Missbrauch,</a:t>
            </a:r>
          </a:p>
          <a:p>
            <a:r>
              <a:rPr lang="de-DE" altLang="de-DE" sz="1200" b="0" dirty="0">
                <a:solidFill>
                  <a:schemeClr val="tx1"/>
                </a:solidFill>
              </a:rPr>
              <a:t>Vergewaltigung</a:t>
            </a:r>
          </a:p>
        </p:txBody>
      </p:sp>
      <p:cxnSp>
        <p:nvCxnSpPr>
          <p:cNvPr id="16" name="Gerade Verbindung mit Pfeil 15"/>
          <p:cNvCxnSpPr/>
          <p:nvPr/>
        </p:nvCxnSpPr>
        <p:spPr>
          <a:xfrm>
            <a:off x="2087790" y="2348880"/>
            <a:ext cx="251962" cy="2880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6336130" y="2284423"/>
            <a:ext cx="0" cy="352489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V="1">
            <a:off x="1979712" y="4653136"/>
            <a:ext cx="1800200" cy="568513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10" idx="0"/>
          </p:cNvCxnSpPr>
          <p:nvPr/>
        </p:nvCxnSpPr>
        <p:spPr>
          <a:xfrm flipV="1">
            <a:off x="3885791" y="4653136"/>
            <a:ext cx="124869" cy="57606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 flipH="1" flipV="1">
            <a:off x="5004594" y="4725145"/>
            <a:ext cx="1295872" cy="496505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38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71600" y="0"/>
            <a:ext cx="6296744" cy="1470025"/>
          </a:xfrm>
        </p:spPr>
        <p:txBody>
          <a:bodyPr>
            <a:normAutofit/>
          </a:bodyPr>
          <a:lstStyle/>
          <a:p>
            <a:pPr algn="l"/>
            <a:r>
              <a:rPr lang="de-DE" altLang="de-DE" sz="1800" b="1" dirty="0">
                <a:solidFill>
                  <a:srgbClr val="0070C0"/>
                </a:solidFill>
              </a:rPr>
              <a:t>Polizeiliche Kriminalstatistik 2018 </a:t>
            </a:r>
            <a:br>
              <a:rPr lang="de-DE" altLang="de-DE" sz="1800" b="1" dirty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Entwicklung </a:t>
            </a:r>
            <a:r>
              <a:rPr lang="de-DE" altLang="de-DE" sz="1800" b="1" dirty="0">
                <a:solidFill>
                  <a:srgbClr val="0070C0"/>
                </a:solidFill>
              </a:rPr>
              <a:t>des Verhältnisses Tatverdächtige -gesamt- </a:t>
            </a:r>
            <a:br>
              <a:rPr lang="de-DE" altLang="de-DE" sz="1800" b="1" dirty="0">
                <a:solidFill>
                  <a:srgbClr val="0070C0"/>
                </a:solidFill>
              </a:rPr>
            </a:br>
            <a:r>
              <a:rPr lang="de-DE" altLang="de-DE" sz="1800" b="1" dirty="0">
                <a:solidFill>
                  <a:srgbClr val="0070C0"/>
                </a:solidFill>
              </a:rPr>
              <a:t>und Jungtatverdächtige (JTV = TV unter 21 Jahre) gesamt </a:t>
            </a:r>
            <a:br>
              <a:rPr lang="de-DE" altLang="de-DE" sz="1800" b="1" dirty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2009 </a:t>
            </a:r>
            <a:r>
              <a:rPr lang="de-DE" altLang="de-DE" sz="1800" b="1" dirty="0">
                <a:solidFill>
                  <a:srgbClr val="0070C0"/>
                </a:solidFill>
              </a:rPr>
              <a:t>-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2018</a:t>
            </a:r>
            <a:endParaRPr lang="de-DE" sz="1800" dirty="0">
              <a:solidFill>
                <a:srgbClr val="0070C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156176" y="6237288"/>
            <a:ext cx="25941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1100" dirty="0"/>
              <a:t>© </a:t>
            </a:r>
            <a:r>
              <a:rPr lang="de-DE" altLang="de-DE" sz="1100" dirty="0" smtClean="0"/>
              <a:t>2019 Polizeiinspektion Halle (Saale)</a:t>
            </a:r>
            <a:endParaRPr lang="de-DE" altLang="de-DE" sz="1100" dirty="0"/>
          </a:p>
        </p:txBody>
      </p:sp>
      <p:pic>
        <p:nvPicPr>
          <p:cNvPr id="2" name="Grafik 1"/>
          <p:cNvPicPr/>
          <p:nvPr>
            <p:extLst>
              <p:ext uri="{D42A27DB-BD31-4B8C-83A1-F6EECF244321}">
                <p14:modId xmlns:p14="http://schemas.microsoft.com/office/powerpoint/2010/main" val="331148834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73075" y="1822450"/>
            <a:ext cx="7221538" cy="3910013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70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59934" y="0"/>
            <a:ext cx="6872808" cy="1470025"/>
          </a:xfrm>
        </p:spPr>
        <p:txBody>
          <a:bodyPr>
            <a:normAutofit/>
          </a:bodyPr>
          <a:lstStyle/>
          <a:p>
            <a:pPr algn="l"/>
            <a:r>
              <a:rPr lang="de-DE" altLang="de-DE" sz="1800" b="1" dirty="0">
                <a:solidFill>
                  <a:srgbClr val="0070C0"/>
                </a:solidFill>
              </a:rPr>
              <a:t>Polizeiliche Kriminalstatistik 2018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/>
            </a:r>
            <a:br>
              <a:rPr lang="de-DE" altLang="de-DE" sz="1800" b="1" dirty="0" smtClean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PI Halle (Saale) - Straftaten unter Beteiligung von Zuwanderern</a:t>
            </a:r>
            <a:br>
              <a:rPr lang="de-DE" altLang="de-DE" sz="1800" b="1" dirty="0" smtClean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2018 (2017)</a:t>
            </a:r>
            <a:endParaRPr lang="de-DE" sz="1800" dirty="0">
              <a:solidFill>
                <a:srgbClr val="0070C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156176" y="6237288"/>
            <a:ext cx="25941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1100" dirty="0"/>
              <a:t>© </a:t>
            </a:r>
            <a:r>
              <a:rPr lang="de-DE" altLang="de-DE" sz="1100" dirty="0" smtClean="0"/>
              <a:t>2019 Polizeiinspektion Halle (Saale)</a:t>
            </a:r>
            <a:endParaRPr lang="de-DE" altLang="de-DE" sz="1100" dirty="0"/>
          </a:p>
        </p:txBody>
      </p:sp>
      <p:sp>
        <p:nvSpPr>
          <p:cNvPr id="7" name="Text Box 56"/>
          <p:cNvSpPr txBox="1">
            <a:spLocks noChangeArrowheads="1"/>
          </p:cNvSpPr>
          <p:nvPr/>
        </p:nvSpPr>
        <p:spPr bwMode="auto">
          <a:xfrm>
            <a:off x="3223746" y="1362981"/>
            <a:ext cx="1713989" cy="83099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200" b="1" dirty="0"/>
              <a:t>sonstige </a:t>
            </a:r>
          </a:p>
          <a:p>
            <a:pPr algn="ctr"/>
            <a:r>
              <a:rPr lang="de-DE" altLang="de-DE" sz="1200" b="1" dirty="0"/>
              <a:t>Straftatbestände StGB</a:t>
            </a:r>
          </a:p>
          <a:p>
            <a:pPr algn="ctr"/>
            <a:r>
              <a:rPr lang="de-DE" altLang="de-DE" sz="1200" dirty="0" smtClean="0"/>
              <a:t>17,6% (18,0%)</a:t>
            </a:r>
            <a:endParaRPr lang="de-DE" altLang="de-DE" sz="1200" dirty="0"/>
          </a:p>
          <a:p>
            <a:pPr algn="ctr"/>
            <a:r>
              <a:rPr lang="de-DE" altLang="de-DE" sz="1200" dirty="0" smtClean="0"/>
              <a:t>427 </a:t>
            </a:r>
            <a:r>
              <a:rPr lang="de-DE" altLang="de-DE" sz="1200" dirty="0"/>
              <a:t>Fälle </a:t>
            </a:r>
            <a:r>
              <a:rPr lang="de-DE" altLang="de-DE" sz="1200" dirty="0" smtClean="0"/>
              <a:t>(419 </a:t>
            </a:r>
            <a:r>
              <a:rPr lang="de-DE" altLang="de-DE" sz="1200" dirty="0"/>
              <a:t>Fälle)</a:t>
            </a:r>
          </a:p>
        </p:txBody>
      </p:sp>
      <p:sp>
        <p:nvSpPr>
          <p:cNvPr id="8" name="Text Box 53"/>
          <p:cNvSpPr txBox="1">
            <a:spLocks noChangeArrowheads="1"/>
          </p:cNvSpPr>
          <p:nvPr/>
        </p:nvSpPr>
        <p:spPr bwMode="auto">
          <a:xfrm>
            <a:off x="5305130" y="1373867"/>
            <a:ext cx="1713989" cy="83099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200" b="1" dirty="0"/>
              <a:t>sonstige strafrechtliche </a:t>
            </a:r>
          </a:p>
          <a:p>
            <a:pPr algn="ctr"/>
            <a:r>
              <a:rPr lang="de-DE" altLang="de-DE" sz="1200" b="1" dirty="0"/>
              <a:t>Nebengesetze</a:t>
            </a:r>
          </a:p>
          <a:p>
            <a:pPr algn="ctr"/>
            <a:r>
              <a:rPr lang="de-DE" altLang="de-DE" sz="1200" dirty="0" smtClean="0"/>
              <a:t>11,2% </a:t>
            </a:r>
            <a:r>
              <a:rPr lang="de-DE" altLang="de-DE" sz="1200" dirty="0"/>
              <a:t>(</a:t>
            </a:r>
            <a:r>
              <a:rPr lang="de-DE" altLang="de-DE" sz="1200" dirty="0" smtClean="0"/>
              <a:t>9,8%)</a:t>
            </a:r>
            <a:endParaRPr lang="de-DE" altLang="de-DE" sz="1200" dirty="0"/>
          </a:p>
          <a:p>
            <a:pPr algn="ctr"/>
            <a:r>
              <a:rPr lang="de-DE" altLang="de-DE" sz="1200" dirty="0" smtClean="0"/>
              <a:t>272 </a:t>
            </a:r>
            <a:r>
              <a:rPr lang="de-DE" altLang="de-DE" sz="1200" dirty="0"/>
              <a:t>Fälle </a:t>
            </a:r>
            <a:r>
              <a:rPr lang="de-DE" altLang="de-DE" sz="1200" dirty="0" smtClean="0"/>
              <a:t>(228 </a:t>
            </a:r>
            <a:r>
              <a:rPr lang="de-DE" altLang="de-DE" sz="1200" dirty="0"/>
              <a:t>Fälle)</a:t>
            </a:r>
          </a:p>
        </p:txBody>
      </p:sp>
      <p:sp>
        <p:nvSpPr>
          <p:cNvPr id="10" name="Text Box 57"/>
          <p:cNvSpPr txBox="1">
            <a:spLocks noChangeArrowheads="1"/>
          </p:cNvSpPr>
          <p:nvPr/>
        </p:nvSpPr>
        <p:spPr bwMode="auto">
          <a:xfrm>
            <a:off x="7019116" y="5239211"/>
            <a:ext cx="1713989" cy="83099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200" b="1" dirty="0"/>
              <a:t>Straftaten gegen das Leben </a:t>
            </a:r>
          </a:p>
          <a:p>
            <a:pPr algn="ctr"/>
            <a:r>
              <a:rPr lang="de-DE" altLang="de-DE" sz="1200" dirty="0" smtClean="0"/>
              <a:t>0,25% </a:t>
            </a:r>
            <a:r>
              <a:rPr lang="de-DE" altLang="de-DE" sz="1200" dirty="0"/>
              <a:t>(</a:t>
            </a:r>
            <a:r>
              <a:rPr lang="de-DE" altLang="de-DE" sz="1200" dirty="0" smtClean="0"/>
              <a:t>0,17%)</a:t>
            </a:r>
            <a:endParaRPr lang="de-DE" altLang="de-DE" sz="1200" dirty="0"/>
          </a:p>
          <a:p>
            <a:pPr algn="ctr"/>
            <a:r>
              <a:rPr lang="de-DE" altLang="de-DE" sz="1200" dirty="0" smtClean="0"/>
              <a:t>6 </a:t>
            </a:r>
            <a:r>
              <a:rPr lang="de-DE" altLang="de-DE" sz="1200" dirty="0"/>
              <a:t>Fälle </a:t>
            </a:r>
            <a:r>
              <a:rPr lang="de-DE" altLang="de-DE" sz="1200" dirty="0" smtClean="0"/>
              <a:t>(4 </a:t>
            </a:r>
            <a:r>
              <a:rPr lang="de-DE" altLang="de-DE" sz="1200" dirty="0"/>
              <a:t>Fälle)</a:t>
            </a:r>
          </a:p>
        </p:txBody>
      </p:sp>
      <p:sp>
        <p:nvSpPr>
          <p:cNvPr id="11" name="Text Box 59"/>
          <p:cNvSpPr txBox="1">
            <a:spLocks noChangeArrowheads="1"/>
          </p:cNvSpPr>
          <p:nvPr/>
        </p:nvSpPr>
        <p:spPr bwMode="auto">
          <a:xfrm>
            <a:off x="2483768" y="5251294"/>
            <a:ext cx="1713990" cy="83099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200" b="1" dirty="0"/>
              <a:t>Vermögens- und</a:t>
            </a:r>
          </a:p>
          <a:p>
            <a:pPr algn="ctr"/>
            <a:r>
              <a:rPr lang="de-DE" altLang="de-DE" sz="1200" b="1" dirty="0"/>
              <a:t>Fälschungsdelikte</a:t>
            </a:r>
          </a:p>
          <a:p>
            <a:pPr algn="ctr"/>
            <a:r>
              <a:rPr lang="de-DE" altLang="de-DE" sz="1200" dirty="0" smtClean="0"/>
              <a:t>14,9% </a:t>
            </a:r>
            <a:r>
              <a:rPr lang="de-DE" altLang="de-DE" sz="1200" dirty="0"/>
              <a:t>(</a:t>
            </a:r>
            <a:r>
              <a:rPr lang="de-DE" altLang="de-DE" sz="1200" dirty="0" smtClean="0"/>
              <a:t>16,0%)</a:t>
            </a:r>
            <a:endParaRPr lang="de-DE" altLang="de-DE" sz="1200" dirty="0"/>
          </a:p>
          <a:p>
            <a:pPr algn="ctr"/>
            <a:r>
              <a:rPr lang="de-DE" altLang="de-DE" sz="1200" dirty="0" smtClean="0"/>
              <a:t>363 </a:t>
            </a:r>
            <a:r>
              <a:rPr lang="de-DE" altLang="de-DE" sz="1200" dirty="0"/>
              <a:t>Fälle (</a:t>
            </a:r>
            <a:r>
              <a:rPr lang="de-DE" altLang="de-DE" sz="1200" dirty="0" smtClean="0"/>
              <a:t>374 </a:t>
            </a:r>
            <a:r>
              <a:rPr lang="de-DE" altLang="de-DE" sz="1200" dirty="0"/>
              <a:t>Fälle)</a:t>
            </a:r>
            <a:endParaRPr lang="de-DE" altLang="de-DE" sz="1200" dirty="0">
              <a:solidFill>
                <a:schemeClr val="tx1"/>
              </a:solidFill>
            </a:endParaRPr>
          </a:p>
        </p:txBody>
      </p:sp>
      <p:sp>
        <p:nvSpPr>
          <p:cNvPr id="12" name="Text Box 55"/>
          <p:cNvSpPr txBox="1">
            <a:spLocks noChangeArrowheads="1"/>
          </p:cNvSpPr>
          <p:nvPr/>
        </p:nvSpPr>
        <p:spPr bwMode="auto">
          <a:xfrm>
            <a:off x="7019117" y="4257962"/>
            <a:ext cx="1713989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200" b="1" dirty="0"/>
              <a:t>Diebstahl insgesamt</a:t>
            </a:r>
          </a:p>
          <a:p>
            <a:pPr algn="ctr"/>
            <a:r>
              <a:rPr lang="de-DE" altLang="de-DE" sz="1200" dirty="0" smtClean="0"/>
              <a:t>17,8% </a:t>
            </a:r>
            <a:r>
              <a:rPr lang="de-DE" altLang="de-DE" sz="1200" dirty="0"/>
              <a:t>(</a:t>
            </a:r>
            <a:r>
              <a:rPr lang="de-DE" altLang="de-DE" sz="1200" dirty="0" smtClean="0"/>
              <a:t>18,1</a:t>
            </a:r>
            <a:r>
              <a:rPr lang="de-DE" altLang="de-DE" sz="1200" dirty="0"/>
              <a:t>%)</a:t>
            </a:r>
          </a:p>
          <a:p>
            <a:pPr algn="ctr"/>
            <a:r>
              <a:rPr lang="de-DE" altLang="de-DE" sz="1200" dirty="0" smtClean="0"/>
              <a:t>434 </a:t>
            </a:r>
            <a:r>
              <a:rPr lang="de-DE" altLang="de-DE" sz="1200" dirty="0"/>
              <a:t>Fälle (</a:t>
            </a:r>
            <a:r>
              <a:rPr lang="de-DE" altLang="de-DE" sz="1200" dirty="0" smtClean="0"/>
              <a:t>422 </a:t>
            </a:r>
            <a:r>
              <a:rPr lang="de-DE" altLang="de-DE" sz="1200" dirty="0"/>
              <a:t>Fälle)</a:t>
            </a:r>
          </a:p>
        </p:txBody>
      </p:sp>
      <p:sp>
        <p:nvSpPr>
          <p:cNvPr id="13" name="Text Box 58"/>
          <p:cNvSpPr txBox="1">
            <a:spLocks noChangeArrowheads="1"/>
          </p:cNvSpPr>
          <p:nvPr/>
        </p:nvSpPr>
        <p:spPr bwMode="auto">
          <a:xfrm>
            <a:off x="964497" y="1373867"/>
            <a:ext cx="1713990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200" b="1" dirty="0"/>
              <a:t>Rohheitsdelikte</a:t>
            </a:r>
          </a:p>
          <a:p>
            <a:pPr algn="ctr"/>
            <a:r>
              <a:rPr lang="de-DE" altLang="de-DE" sz="1200" dirty="0" smtClean="0"/>
              <a:t>32,8% (32,7%)</a:t>
            </a:r>
            <a:endParaRPr lang="de-DE" altLang="de-DE" sz="1200" dirty="0"/>
          </a:p>
          <a:p>
            <a:pPr algn="ctr"/>
            <a:r>
              <a:rPr lang="de-DE" altLang="de-DE" sz="1200" dirty="0" smtClean="0"/>
              <a:t>799 </a:t>
            </a:r>
            <a:r>
              <a:rPr lang="de-DE" altLang="de-DE" sz="1200" dirty="0"/>
              <a:t>Fälle </a:t>
            </a:r>
            <a:r>
              <a:rPr lang="de-DE" altLang="de-DE" sz="1200" dirty="0" smtClean="0"/>
              <a:t>(764 </a:t>
            </a:r>
            <a:r>
              <a:rPr lang="de-DE" altLang="de-DE" sz="1200" dirty="0"/>
              <a:t>Fälle)</a:t>
            </a:r>
          </a:p>
        </p:txBody>
      </p:sp>
      <p:sp>
        <p:nvSpPr>
          <p:cNvPr id="14" name="Text Box 60"/>
          <p:cNvSpPr txBox="1">
            <a:spLocks noChangeArrowheads="1"/>
          </p:cNvSpPr>
          <p:nvPr/>
        </p:nvSpPr>
        <p:spPr bwMode="auto">
          <a:xfrm>
            <a:off x="7019119" y="3200577"/>
            <a:ext cx="1713989" cy="83099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200" b="1" dirty="0"/>
              <a:t>ausländerrechtliche </a:t>
            </a:r>
          </a:p>
          <a:p>
            <a:pPr algn="ctr"/>
            <a:r>
              <a:rPr lang="de-DE" altLang="de-DE" sz="1200" b="1" dirty="0"/>
              <a:t> Verstöße</a:t>
            </a:r>
          </a:p>
          <a:p>
            <a:pPr algn="ctr"/>
            <a:r>
              <a:rPr lang="de-DE" altLang="de-DE" sz="1200" dirty="0" smtClean="0"/>
              <a:t>4,0</a:t>
            </a:r>
            <a:r>
              <a:rPr lang="de-DE" altLang="de-DE" sz="1200" dirty="0"/>
              <a:t>% (</a:t>
            </a:r>
            <a:r>
              <a:rPr lang="de-DE" altLang="de-DE" sz="1200" dirty="0" smtClean="0"/>
              <a:t>3,0%)</a:t>
            </a:r>
            <a:endParaRPr lang="de-DE" altLang="de-DE" sz="1200" dirty="0"/>
          </a:p>
          <a:p>
            <a:pPr algn="ctr"/>
            <a:r>
              <a:rPr lang="de-DE" altLang="de-DE" sz="1200" dirty="0" smtClean="0"/>
              <a:t>98 </a:t>
            </a:r>
            <a:r>
              <a:rPr lang="de-DE" altLang="de-DE" sz="1200" dirty="0"/>
              <a:t>Fälle </a:t>
            </a:r>
            <a:r>
              <a:rPr lang="de-DE" altLang="de-DE" sz="1200" dirty="0" smtClean="0"/>
              <a:t>(71 </a:t>
            </a:r>
            <a:r>
              <a:rPr lang="de-DE" altLang="de-DE" sz="1200" dirty="0"/>
              <a:t>Fälle)</a:t>
            </a:r>
          </a:p>
        </p:txBody>
      </p:sp>
      <p:sp>
        <p:nvSpPr>
          <p:cNvPr id="18" name="Text Box 57"/>
          <p:cNvSpPr txBox="1">
            <a:spLocks noChangeArrowheads="1"/>
          </p:cNvSpPr>
          <p:nvPr/>
        </p:nvSpPr>
        <p:spPr bwMode="auto">
          <a:xfrm>
            <a:off x="7019118" y="2232301"/>
            <a:ext cx="1713989" cy="83099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200" b="1" dirty="0"/>
              <a:t>Straftaten </a:t>
            </a:r>
            <a:r>
              <a:rPr lang="de-DE" altLang="de-DE" sz="1200" b="1" dirty="0" err="1"/>
              <a:t>gg</a:t>
            </a:r>
            <a:r>
              <a:rPr lang="de-DE" altLang="de-DE" sz="1200" b="1" dirty="0"/>
              <a:t>. sexuelle </a:t>
            </a:r>
          </a:p>
          <a:p>
            <a:pPr algn="ctr"/>
            <a:r>
              <a:rPr lang="de-DE" altLang="de-DE" sz="1200" b="1" dirty="0"/>
              <a:t>Selbstbestimmun</a:t>
            </a:r>
            <a:r>
              <a:rPr lang="de-DE" altLang="de-DE" sz="1200" dirty="0"/>
              <a:t>g</a:t>
            </a:r>
          </a:p>
          <a:p>
            <a:pPr algn="ctr"/>
            <a:r>
              <a:rPr lang="de-DE" altLang="de-DE" sz="1200" dirty="0" smtClean="0"/>
              <a:t>1,4% (2,2%)</a:t>
            </a:r>
            <a:endParaRPr lang="de-DE" altLang="de-DE" sz="1200" dirty="0"/>
          </a:p>
          <a:p>
            <a:pPr algn="ctr"/>
            <a:r>
              <a:rPr lang="de-DE" altLang="de-DE" sz="1200" dirty="0" smtClean="0"/>
              <a:t>34 </a:t>
            </a:r>
            <a:r>
              <a:rPr lang="de-DE" altLang="de-DE" sz="1200" dirty="0"/>
              <a:t>Fälle </a:t>
            </a:r>
            <a:r>
              <a:rPr lang="de-DE" altLang="de-DE" sz="1200" dirty="0" smtClean="0"/>
              <a:t>(51 </a:t>
            </a:r>
            <a:r>
              <a:rPr lang="de-DE" altLang="de-DE" sz="1200" dirty="0"/>
              <a:t>Fälle)</a:t>
            </a:r>
          </a:p>
        </p:txBody>
      </p:sp>
      <p:cxnSp>
        <p:nvCxnSpPr>
          <p:cNvPr id="17" name="Gerade Verbindung 16"/>
          <p:cNvCxnSpPr>
            <a:stCxn id="12" idx="1"/>
          </p:cNvCxnSpPr>
          <p:nvPr/>
        </p:nvCxnSpPr>
        <p:spPr>
          <a:xfrm flipH="1" flipV="1">
            <a:off x="6012160" y="4293096"/>
            <a:ext cx="1006957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Gerade Verbindung 20"/>
          <p:cNvCxnSpPr>
            <a:stCxn id="8" idx="2"/>
          </p:cNvCxnSpPr>
          <p:nvPr/>
        </p:nvCxnSpPr>
        <p:spPr>
          <a:xfrm flipH="1">
            <a:off x="5688124" y="2204864"/>
            <a:ext cx="474001" cy="7020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flipH="1">
            <a:off x="6347734" y="2869486"/>
            <a:ext cx="671384" cy="4154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H="1">
            <a:off x="3923928" y="2182652"/>
            <a:ext cx="148820" cy="475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Gerade Verbindung 31"/>
          <p:cNvCxnSpPr>
            <a:stCxn id="13" idx="2"/>
          </p:cNvCxnSpPr>
          <p:nvPr/>
        </p:nvCxnSpPr>
        <p:spPr>
          <a:xfrm>
            <a:off x="1821492" y="2020198"/>
            <a:ext cx="185275" cy="8867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V="1">
            <a:off x="3347864" y="4725145"/>
            <a:ext cx="0" cy="5140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>
            <a:off x="6387216" y="3429000"/>
            <a:ext cx="63190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Grafik 1"/>
          <p:cNvPicPr/>
          <p:nvPr>
            <p:extLst>
              <p:ext uri="{D42A27DB-BD31-4B8C-83A1-F6EECF244321}">
                <p14:modId xmlns:p14="http://schemas.microsoft.com/office/powerpoint/2010/main" val="4052047116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693738" y="2136998"/>
            <a:ext cx="6175375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77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71600" y="14759"/>
            <a:ext cx="6296744" cy="1470025"/>
          </a:xfrm>
        </p:spPr>
        <p:txBody>
          <a:bodyPr>
            <a:normAutofit/>
          </a:bodyPr>
          <a:lstStyle/>
          <a:p>
            <a:pPr algn="l"/>
            <a:r>
              <a:rPr lang="de-DE" altLang="de-DE" sz="1800" b="1" dirty="0">
                <a:solidFill>
                  <a:srgbClr val="0070C0"/>
                </a:solidFill>
              </a:rPr>
              <a:t>Polizeiliche Kriminalstatistik 2018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/>
            </a:r>
            <a:br>
              <a:rPr lang="de-DE" altLang="de-DE" sz="1800" b="1" dirty="0" smtClean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Entwicklung der Straftaten </a:t>
            </a:r>
            <a:r>
              <a:rPr lang="de-DE" altLang="de-DE" sz="1800" b="1" dirty="0">
                <a:solidFill>
                  <a:srgbClr val="0070C0"/>
                </a:solidFill>
              </a:rPr>
              <a:t>gegen das Leben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– gesamt</a:t>
            </a:r>
            <a:br>
              <a:rPr lang="de-DE" altLang="de-DE" sz="1800" b="1" dirty="0" smtClean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2009 </a:t>
            </a:r>
            <a:r>
              <a:rPr lang="de-DE" altLang="de-DE" sz="1800" b="1" dirty="0">
                <a:solidFill>
                  <a:srgbClr val="0070C0"/>
                </a:solidFill>
              </a:rPr>
              <a:t>-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2018</a:t>
            </a:r>
            <a:endParaRPr lang="de-DE" sz="1800" dirty="0">
              <a:solidFill>
                <a:srgbClr val="0070C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156176" y="6237288"/>
            <a:ext cx="25941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1100" dirty="0"/>
              <a:t>© </a:t>
            </a:r>
            <a:r>
              <a:rPr lang="de-DE" altLang="de-DE" sz="1100" dirty="0" smtClean="0"/>
              <a:t>2019 Polizeiinspektion Halle (Saale)</a:t>
            </a:r>
            <a:endParaRPr lang="de-DE" altLang="de-DE" sz="11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Grafik 2"/>
          <p:cNvPicPr/>
          <p:nvPr>
            <p:extLst>
              <p:ext uri="{D42A27DB-BD31-4B8C-83A1-F6EECF244321}">
                <p14:modId xmlns:p14="http://schemas.microsoft.com/office/powerpoint/2010/main" val="222746880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784225" y="2008188"/>
            <a:ext cx="6740525" cy="364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31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71600" y="0"/>
            <a:ext cx="6296744" cy="1470025"/>
          </a:xfrm>
        </p:spPr>
        <p:txBody>
          <a:bodyPr>
            <a:normAutofit/>
          </a:bodyPr>
          <a:lstStyle/>
          <a:p>
            <a:pPr algn="l"/>
            <a:r>
              <a:rPr lang="de-DE" altLang="de-DE" sz="1800" b="1" dirty="0">
                <a:solidFill>
                  <a:srgbClr val="0070C0"/>
                </a:solidFill>
              </a:rPr>
              <a:t>Polizeiliche Kriminalstatistik 2018</a:t>
            </a:r>
            <a:br>
              <a:rPr lang="de-DE" altLang="de-DE" sz="1800" b="1" dirty="0">
                <a:solidFill>
                  <a:srgbClr val="0070C0"/>
                </a:solidFill>
              </a:rPr>
            </a:br>
            <a:r>
              <a:rPr lang="de-DE" altLang="de-DE" sz="1800" b="1" dirty="0">
                <a:solidFill>
                  <a:srgbClr val="0070C0"/>
                </a:solidFill>
              </a:rPr>
              <a:t>Entwicklung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der </a:t>
            </a:r>
            <a:r>
              <a:rPr lang="de-DE" altLang="de-DE" sz="1800" b="1" dirty="0">
                <a:solidFill>
                  <a:srgbClr val="0070C0"/>
                </a:solidFill>
              </a:rPr>
              <a:t>Straftaten gegen die sexuelle Selbstbestimmung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2009 </a:t>
            </a:r>
            <a:r>
              <a:rPr lang="de-DE" altLang="de-DE" sz="1800" b="1" dirty="0">
                <a:solidFill>
                  <a:srgbClr val="0070C0"/>
                </a:solidFill>
              </a:rPr>
              <a:t>-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2018</a:t>
            </a:r>
            <a:endParaRPr lang="de-DE" sz="1800" dirty="0">
              <a:solidFill>
                <a:srgbClr val="0070C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156176" y="6237288"/>
            <a:ext cx="25941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1100" dirty="0"/>
              <a:t>© </a:t>
            </a:r>
            <a:r>
              <a:rPr lang="de-DE" altLang="de-DE" sz="1100" dirty="0" smtClean="0"/>
              <a:t>2019 Polizeiinspektion Halle (Saale)</a:t>
            </a:r>
            <a:endParaRPr lang="de-DE" altLang="de-DE" sz="11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Grafik 1"/>
          <p:cNvPicPr/>
          <p:nvPr>
            <p:extLst>
              <p:ext uri="{D42A27DB-BD31-4B8C-83A1-F6EECF244321}">
                <p14:modId xmlns:p14="http://schemas.microsoft.com/office/powerpoint/2010/main" val="261200090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89423" y="1844824"/>
            <a:ext cx="6634905" cy="3587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00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71600" y="0"/>
            <a:ext cx="6296744" cy="1470025"/>
          </a:xfrm>
        </p:spPr>
        <p:txBody>
          <a:bodyPr>
            <a:normAutofit/>
          </a:bodyPr>
          <a:lstStyle/>
          <a:p>
            <a:pPr algn="l"/>
            <a:r>
              <a:rPr lang="de-DE" altLang="de-DE" sz="1800" b="1" dirty="0">
                <a:solidFill>
                  <a:srgbClr val="0070C0"/>
                </a:solidFill>
              </a:rPr>
              <a:t>Polizeiliche Kriminalstatistik 2018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/>
            </a:r>
            <a:br>
              <a:rPr lang="de-DE" altLang="de-DE" sz="1800" b="1" dirty="0" smtClean="0">
                <a:solidFill>
                  <a:srgbClr val="0070C0"/>
                </a:solidFill>
              </a:rPr>
            </a:br>
            <a:r>
              <a:rPr lang="de-DE" altLang="de-DE" sz="1800" b="1" dirty="0" smtClean="0">
                <a:solidFill>
                  <a:srgbClr val="0070C0"/>
                </a:solidFill>
              </a:rPr>
              <a:t>Entwicklung der Gewaltkriminalität 2009 </a:t>
            </a:r>
            <a:r>
              <a:rPr lang="de-DE" altLang="de-DE" sz="1800" b="1" dirty="0">
                <a:solidFill>
                  <a:srgbClr val="0070C0"/>
                </a:solidFill>
              </a:rPr>
              <a:t>- </a:t>
            </a:r>
            <a:r>
              <a:rPr lang="de-DE" altLang="de-DE" sz="1800" b="1" dirty="0" smtClean="0">
                <a:solidFill>
                  <a:srgbClr val="0070C0"/>
                </a:solidFill>
              </a:rPr>
              <a:t>2018</a:t>
            </a:r>
            <a:endParaRPr lang="de-DE" sz="1800" dirty="0">
              <a:solidFill>
                <a:srgbClr val="0070C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156176" y="6237288"/>
            <a:ext cx="25941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de-DE" sz="1100" dirty="0"/>
              <a:t>© </a:t>
            </a:r>
            <a:r>
              <a:rPr lang="de-DE" altLang="de-DE" sz="1100" dirty="0" smtClean="0"/>
              <a:t>2019 Polizeiinspektion Halle (Saale)</a:t>
            </a:r>
            <a:endParaRPr lang="de-DE" altLang="de-DE" sz="11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41C8-7711-4FE4-83C2-DC65638F810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Grafik 1"/>
          <p:cNvPicPr/>
          <p:nvPr>
            <p:extLst>
              <p:ext uri="{D42A27DB-BD31-4B8C-83A1-F6EECF244321}">
                <p14:modId xmlns:p14="http://schemas.microsoft.com/office/powerpoint/2010/main" val="425724090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749300" y="1881188"/>
            <a:ext cx="6772275" cy="366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56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532</Words>
  <Application>Microsoft Office PowerPoint</Application>
  <PresentationFormat>Bildschirmpräsentation (4:3)</PresentationFormat>
  <Paragraphs>133</Paragraphs>
  <Slides>21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1_Larissa</vt:lpstr>
      <vt:lpstr>Polizeiliche Kriminalstatistik 2018</vt:lpstr>
      <vt:lpstr>Polizeiliche Kriminalstatistik 2018 Entwicklung der Fallzahlen und Aufklärungsquote  2009 - 2018</vt:lpstr>
      <vt:lpstr>Polizeiliche Kriminalstatistik 2018  Entwicklung der Häufigkeitszahlen  2009 - 2018</vt:lpstr>
      <vt:lpstr>Polizeiliche Kriminalstatistik 2018  Anteile der Straftatenhauptgruppen der PI Halle (Saale) an der Gesamtkriminalität 2018 (2017)</vt:lpstr>
      <vt:lpstr>Polizeiliche Kriminalstatistik 2018  Entwicklung des Verhältnisses Tatverdächtige -gesamt-  und Jungtatverdächtige (JTV = TV unter 21 Jahre) gesamt  2009 - 2018</vt:lpstr>
      <vt:lpstr>Polizeiliche Kriminalstatistik 2018  PI Halle (Saale) - Straftaten unter Beteiligung von Zuwanderern 2018 (2017)</vt:lpstr>
      <vt:lpstr>Polizeiliche Kriminalstatistik 2018  Entwicklung der Straftaten gegen das Leben – gesamt 2009 - 2018</vt:lpstr>
      <vt:lpstr>Polizeiliche Kriminalstatistik 2018 Entwicklung der Straftaten gegen die sexuelle Selbstbestimmung 2009 - 2018</vt:lpstr>
      <vt:lpstr>Polizeiliche Kriminalstatistik 2018  Entwicklung der Gewaltkriminalität 2009 - 2018</vt:lpstr>
      <vt:lpstr>Polizeiliche Kriminalstatistik 2018  Entwicklung des Diebstahls insgesamt 2009 - 2018</vt:lpstr>
      <vt:lpstr>Polizeiliche Kriminalstatistik 2018  Entwicklung des Diebstahl unter erschwerenden Umständen 2009 - 2018</vt:lpstr>
      <vt:lpstr>Polizeiliche Kriminalstatistik 2018 Entwicklung des Diebstahl unter erschwerenden Umständen in/aus Dienst-, Büro- und Lagerräumen pp.  2009 - 2018</vt:lpstr>
      <vt:lpstr>Polizeiliche Kriminalstatistik 2018 Entwicklung des Diebstahl unter erschwerenden Umständen in/aus Wohnungen  2009 - 2018</vt:lpstr>
      <vt:lpstr>Polizeiliche Kriminalstatistik 2018 Entwicklung des Diebstahl unter erschwerenden Umständen in/aus Boden- und Kellerräumen 2009 - 2018</vt:lpstr>
      <vt:lpstr>Polizeiliche Kriminalstatistik 2018 Entwicklung des Diebstahl unter erschwerenden Umständen von Fahrrädern 2009 - 2018</vt:lpstr>
      <vt:lpstr>Polizeiliche Kriminalstatistik 2018 Entwicklung des Diebstahl unter erschwerenden Umständen von Kraftwagen  2009 - 2018</vt:lpstr>
      <vt:lpstr>Polizeiliche Kriminalstatistik 2018 Entwicklung des Diebstahl unter erschwerenden Umständen an/aus Kraftfahrzeugen  2009 - 2018</vt:lpstr>
      <vt:lpstr>Polizeiliche Kriminalstatistik 2018 Entwicklung der Vermögens- und Fälschungsdelikte – gesamt 2009 - 2018</vt:lpstr>
      <vt:lpstr>Polizeiliche Kriminalstatistik 2018  Entwicklung der sonstigen Straftatbestände StGB 2009 - 2018</vt:lpstr>
      <vt:lpstr>Polizeiliche Kriminalstatistik 2018 Entwicklung der Straftaten mit Tatmittel Internet 2009 - 2018</vt:lpstr>
      <vt:lpstr>Polizeiliche Kriminalstatistik 2018 Entwicklung der Rauschgiftdelikte 2009 - 2018</vt:lpstr>
    </vt:vector>
  </TitlesOfParts>
  <Company>TPA LSA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Hoppen, Antje</dc:creator>
  <cp:lastModifiedBy>Karlstedt, Ralf</cp:lastModifiedBy>
  <cp:revision>87</cp:revision>
  <cp:lastPrinted>2019-03-07T12:22:02Z</cp:lastPrinted>
  <dcterms:created xsi:type="dcterms:W3CDTF">2017-11-13T10:07:20Z</dcterms:created>
  <dcterms:modified xsi:type="dcterms:W3CDTF">2019-03-11T12:53:45Z</dcterms:modified>
</cp:coreProperties>
</file>